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eg" ContentType="image/jpeg"/>
  <Override PartName="/ppt/notesSlides/notesSlide4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notesSlides/notesSlide5.xml" ContentType="application/vnd.openxmlformats-officedocument.presentationml.notesSlide+xml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 b="def" i="def"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5"/>
          </a:solidFill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6DD"/>
          </a:solidFill>
        </a:fill>
      </a:tcStyle>
    </a:wholeTbl>
    <a:band2H>
      <a:tcTxStyle b="def" i="def"/>
      <a:tcStyle>
        <a:tcBdr/>
        <a:fill>
          <a:solidFill>
            <a:srgbClr val="F9FB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osha.europa.eu/en/publications/musculoskeletal-disorders-among-children-and-young-people-prevalence-risk-factors-preventive-measures" TargetMode="External"/><Relationship Id="rId4" Type="http://schemas.openxmlformats.org/officeDocument/2006/relationships/hyperlink" Target="https://osha.europa.eu/en/publications/executive-summary-musculoskeletal-disorders-among-children-and-young-people-prevalence-risk-factors-and-preventive-measures" TargetMode="Externa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osha.europa.eu/en/publications/musculoskeletal-disorders-among-children-and-young-people-prevalence-risk-factors-preventive-measures" TargetMode="External"/><Relationship Id="rId4" Type="http://schemas.openxmlformats.org/officeDocument/2006/relationships/hyperlink" Target="https://osha.europa.eu/en/publications/executive-summary-musculoskeletal-disorders-among-children-and-young-people-prevalence-risk-factors-and-preventive-measures" TargetMode="Externa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osha.europa.eu/en/publications/musculoskeletal-disorders-among-children-and-young-people-prevalence-risk-factors-preventive-measures" TargetMode="External"/><Relationship Id="rId4" Type="http://schemas.openxmlformats.org/officeDocument/2006/relationships/hyperlink" Target="https://osha.europa.eu/en/publications/executive-summary-musculoskeletal-disorders-among-children-and-young-people-prevalence-risk-factors-and-preventive-measures" TargetMode="Externa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osha.europa.eu/en/publications/musculoskeletal-disorders-among-children-and-young-people-prevalence-risk-factors-preventive-measures" TargetMode="External"/><Relationship Id="rId4" Type="http://schemas.openxmlformats.org/officeDocument/2006/relationships/hyperlink" Target="https://osha.europa.eu/en/publications/executive-summary-musculoskeletal-disorders-among-children-and-young-people-prevalence-risk-factors-and-preventive-measures" TargetMode="Externa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EU-OSHA, Musculoskeletal disorders among children and young people: prevalence, risk factors, preventive measures,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https://osha.europa.eu/en/publications/musculoskeletal-disorders-among-children-and-young-people-prevalence-risk-factors-preventive-measures</a:t>
            </a:r>
            <a:r>
              <a:t> &amp; Summary report,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https://osha.europa.eu/en/publications/executive-summary-musculoskeletal-disorders-among-children-and-young-people-prevalence-risk-factors-and-preventive-measures</a:t>
            </a:r>
            <a: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hape 2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EU-OSHA, Musculoskeletal disorders among children and young people: prevalence, risk factors, preventive measures,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https://osha.europa.eu/en/publications/musculoskeletal-disorders-among-children-and-young-people-prevalence-risk-factors-preventive-measures</a:t>
            </a:r>
            <a:r>
              <a:t> &amp; Summary report,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https://osha.europa.eu/en/publications/executive-summary-musculoskeletal-disorders-among-children-and-young-people-prevalence-risk-factors-and-preventive-measures</a:t>
            </a:r>
            <a: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EU-OSHA, Musculoskeletal disorders among children and young people: prevalence, risk factors, preventive measures,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https://osha.europa.eu/en/publications/musculoskeletal-disorders-among-children-and-young-people-prevalence-risk-factors-preventive-measures</a:t>
            </a:r>
            <a:r>
              <a:t> &amp; Summary report,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https://osha.europa.eu/en/publications/executive-summary-musculoskeletal-disorders-among-children-and-young-people-prevalence-risk-factors-and-preventive-measures</a:t>
            </a:r>
            <a: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EU-OSHA, Musculoskeletal disorders among children and young people: prevalence, risk factors, preventive measures,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https://osha.europa.eu/en/publications/musculoskeletal-disorders-among-children-and-young-people-prevalence-risk-factors-preventive-measures</a:t>
            </a:r>
            <a:r>
              <a:t> &amp; Summary report,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https://osha.europa.eu/en/publications/executive-summary-musculoskeletal-disorders-among-children-and-young-people-prevalence-risk-factors-and-preventive-measures</a:t>
            </a:r>
            <a: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5" name="Shape 3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t>© European Agency for Safety and Health at Work, 2020</a:t>
            </a:r>
          </a:p>
          <a:p>
            <a:pPr>
              <a:defRPr>
                <a:solidFill>
                  <a:schemeClr val="accent2"/>
                </a:solidFill>
              </a:defRPr>
            </a:pPr>
            <a:r>
              <a:t>Reproduction is authorised provided the source is acknowledged.</a:t>
            </a:r>
          </a:p>
          <a:p>
            <a:pPr>
              <a:defRPr>
                <a:solidFill>
                  <a:schemeClr val="accent2"/>
                </a:solidFill>
              </a:defRPr>
            </a:pPr>
            <a:r>
              <a:t>For any use or reproduction of photos or other material that is not under the copyright of EU-OSHA, permission must be sought directly from the copyright holders.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.jpeg"/><Relationship Id="rId8" Type="http://schemas.openxmlformats.org/officeDocument/2006/relationships/image" Target="../media/image8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.jpeg"/><Relationship Id="rId8" Type="http://schemas.openxmlformats.org/officeDocument/2006/relationships/image" Target="../media/image8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FONDO-PORTADA-PATRON-EUOSHA-2011-16-9.png" descr="FONDO-PORTADA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olo Testo"/>
          <p:cNvSpPr txBox="1"/>
          <p:nvPr>
            <p:ph type="title"/>
          </p:nvPr>
        </p:nvSpPr>
        <p:spPr>
          <a:xfrm>
            <a:off x="450000" y="2673000"/>
            <a:ext cx="7646400" cy="6966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/>
            </a:lvl1pPr>
          </a:lstStyle>
          <a:p>
            <a:pPr/>
            <a:r>
              <a:t>Titolo Testo</a:t>
            </a:r>
          </a:p>
        </p:txBody>
      </p:sp>
      <p:pic>
        <p:nvPicPr>
          <p:cNvPr id="1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1" y="4131469"/>
            <a:ext cx="959147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platzhalter 2"/>
          <p:cNvSpPr txBox="1"/>
          <p:nvPr/>
        </p:nvSpPr>
        <p:spPr>
          <a:xfrm>
            <a:off x="450851" y="4875934"/>
            <a:ext cx="74390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pc="30" sz="600">
                <a:solidFill>
                  <a:schemeClr val="accent1"/>
                </a:solidFill>
              </a:defRPr>
            </a:lvl1pPr>
          </a:lstStyle>
          <a:p>
            <a:pPr/>
            <a:r>
              <a:t>Safety and health at work is everyone’s concern. It’s good for you. It’s good for business.</a:t>
            </a:r>
          </a:p>
        </p:txBody>
      </p:sp>
      <p:sp>
        <p:nvSpPr>
          <p:cNvPr id="19" name="Corpo livello uno…"/>
          <p:cNvSpPr txBox="1"/>
          <p:nvPr>
            <p:ph type="body" sz="quarter" idx="1"/>
          </p:nvPr>
        </p:nvSpPr>
        <p:spPr>
          <a:xfrm>
            <a:off x="450000" y="3469499"/>
            <a:ext cx="7646400" cy="5064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None/>
            </a:lvl1pPr>
            <a:lvl2pPr marL="0" indent="342900">
              <a:buClrTx/>
              <a:buSzTx/>
              <a:buNone/>
            </a:lvl2pPr>
            <a:lvl3pPr marL="0" indent="685800">
              <a:buClrTx/>
              <a:buSzTx/>
              <a:buNone/>
            </a:lvl3pPr>
            <a:lvl4pPr marL="0" indent="1028700">
              <a:buClrTx/>
              <a:buSzTx/>
              <a:buNone/>
            </a:lvl4pPr>
            <a:lvl5pPr marL="0" indent="1371600">
              <a:buClrTx/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20" name="Bild 4" descr="Bild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5137" y="4431505"/>
            <a:ext cx="368871" cy="242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Bild 5" descr="Bild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6336" y="4212432"/>
            <a:ext cx="507854" cy="475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42511" y="-34498"/>
            <a:ext cx="694509" cy="5209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42511" y="0"/>
            <a:ext cx="694509" cy="5209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" descr="Picture 2"/>
          <p:cNvPicPr>
            <a:picLocks noChangeAspect="1"/>
          </p:cNvPicPr>
          <p:nvPr/>
        </p:nvPicPr>
        <p:blipFill>
          <a:blip r:embed="rId8">
            <a:extLst/>
          </a:blip>
          <a:srcRect l="81899" t="0" r="7863" b="0"/>
          <a:stretch>
            <a:fillRect/>
          </a:stretch>
        </p:blipFill>
        <p:spPr>
          <a:xfrm>
            <a:off x="8244407" y="0"/>
            <a:ext cx="936105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umero diapositiva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FONDO-PORTADA-PATRON-EUOSHA-2011-16-9.png" descr="FONDO-PORTADA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olo Testo"/>
          <p:cNvSpPr txBox="1"/>
          <p:nvPr>
            <p:ph type="title"/>
          </p:nvPr>
        </p:nvSpPr>
        <p:spPr>
          <a:xfrm>
            <a:off x="450000" y="2673000"/>
            <a:ext cx="7646400" cy="696601"/>
          </a:xfrm>
          <a:prstGeom prst="rect">
            <a:avLst/>
          </a:prstGeom>
        </p:spPr>
        <p:txBody>
          <a:bodyPr lIns="0" tIns="0" rIns="0" bIns="0" anchor="t"/>
          <a:lstStyle>
            <a:lvl1pPr defTabSz="257175"/>
          </a:lstStyle>
          <a:p>
            <a:pPr/>
            <a:r>
              <a:t>Titolo Testo</a:t>
            </a:r>
          </a:p>
        </p:txBody>
      </p:sp>
      <p:pic>
        <p:nvPicPr>
          <p:cNvPr id="136" name="Bild 2" descr="Bild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3" y="4131469"/>
            <a:ext cx="959147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platzhalter 2"/>
          <p:cNvSpPr txBox="1"/>
          <p:nvPr/>
        </p:nvSpPr>
        <p:spPr>
          <a:xfrm>
            <a:off x="450853" y="4875935"/>
            <a:ext cx="74390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pc="30" sz="500">
                <a:solidFill>
                  <a:schemeClr val="accent1"/>
                </a:solidFill>
              </a:defRPr>
            </a:lvl1pPr>
          </a:lstStyle>
          <a:p>
            <a:pPr/>
            <a:r>
              <a:t>Safety and health at work is everyone’s concern. It’s good for you. It’s good for business.</a:t>
            </a:r>
          </a:p>
        </p:txBody>
      </p:sp>
      <p:sp>
        <p:nvSpPr>
          <p:cNvPr id="138" name="Corpo livello uno…"/>
          <p:cNvSpPr txBox="1"/>
          <p:nvPr>
            <p:ph type="body" sz="quarter" idx="1"/>
          </p:nvPr>
        </p:nvSpPr>
        <p:spPr>
          <a:xfrm>
            <a:off x="450000" y="3469499"/>
            <a:ext cx="7646400" cy="506407"/>
          </a:xfrm>
          <a:prstGeom prst="rect">
            <a:avLst/>
          </a:prstGeom>
        </p:spPr>
        <p:txBody>
          <a:bodyPr lIns="0" tIns="0" rIns="0" bIns="0"/>
          <a:lstStyle>
            <a:lvl1pPr marL="0" indent="0" defTabSz="257175">
              <a:spcBef>
                <a:spcPts val="300"/>
              </a:spcBef>
              <a:buClrTx/>
              <a:buSzTx/>
              <a:buNone/>
              <a:defRPr sz="1000"/>
            </a:lvl1pPr>
            <a:lvl2pPr marL="0" indent="257175" defTabSz="257175">
              <a:spcBef>
                <a:spcPts val="300"/>
              </a:spcBef>
              <a:buClrTx/>
              <a:buSzTx/>
              <a:buNone/>
              <a:defRPr sz="1000"/>
            </a:lvl2pPr>
            <a:lvl3pPr marL="0" indent="514350" defTabSz="257175">
              <a:spcBef>
                <a:spcPts val="300"/>
              </a:spcBef>
              <a:buClrTx/>
              <a:buSzTx/>
              <a:buNone/>
              <a:defRPr sz="1000"/>
            </a:lvl3pPr>
            <a:lvl4pPr marL="0" indent="771525" defTabSz="257175">
              <a:spcBef>
                <a:spcPts val="300"/>
              </a:spcBef>
              <a:buClrTx/>
              <a:buSzTx/>
              <a:buNone/>
              <a:defRPr sz="1000"/>
            </a:lvl4pPr>
            <a:lvl5pPr marL="0" indent="1028700" defTabSz="257175">
              <a:spcBef>
                <a:spcPts val="300"/>
              </a:spcBef>
              <a:buClrTx/>
              <a:buSzTx/>
              <a:buNone/>
              <a:defRPr sz="1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39" name="Bild 4" descr="Bild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5137" y="4431507"/>
            <a:ext cx="368871" cy="242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Bild 5" descr="Bild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6337" y="4212432"/>
            <a:ext cx="507854" cy="475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42511" y="-34498"/>
            <a:ext cx="694509" cy="5209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3" descr="Picture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42511" y="1"/>
            <a:ext cx="694509" cy="5209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8">
            <a:extLst/>
          </a:blip>
          <a:srcRect l="81899" t="0" r="7863" b="0"/>
          <a:stretch>
            <a:fillRect/>
          </a:stretch>
        </p:blipFill>
        <p:spPr>
          <a:xfrm>
            <a:off x="8244407" y="0"/>
            <a:ext cx="936105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Numero diapositiva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5" y="4705351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Numero diapositiva"/>
          <p:cNvSpPr txBox="1"/>
          <p:nvPr>
            <p:ph type="sldNum" sz="quarter" idx="2"/>
          </p:nvPr>
        </p:nvSpPr>
        <p:spPr>
          <a:xfrm>
            <a:off x="9007648" y="4951383"/>
            <a:ext cx="134768" cy="127001"/>
          </a:xfrm>
          <a:prstGeom prst="rect">
            <a:avLst/>
          </a:prstGeom>
        </p:spPr>
        <p:txBody>
          <a:bodyPr lIns="25718" tIns="25718" rIns="25718" bIns="25718"/>
          <a:lstStyle>
            <a:lvl1pPr>
              <a:defRPr sz="5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55" name="Rectangle 11"/>
          <p:cNvSpPr txBox="1"/>
          <p:nvPr/>
        </p:nvSpPr>
        <p:spPr>
          <a:xfrm>
            <a:off x="1392240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"/>
              </a:spcBef>
              <a:defRPr b="1" sz="5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156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8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/>
          <p:nvPr>
            <p:ph type="title"/>
          </p:nvPr>
        </p:nvSpPr>
        <p:spPr>
          <a:xfrm>
            <a:off x="450003" y="134999"/>
            <a:ext cx="7559873" cy="367201"/>
          </a:xfrm>
          <a:prstGeom prst="rect">
            <a:avLst/>
          </a:prstGeom>
        </p:spPr>
        <p:txBody>
          <a:bodyPr/>
          <a:lstStyle>
            <a:lvl1pPr defTabSz="257175">
              <a:defRPr sz="1300"/>
            </a:lvl1pPr>
          </a:lstStyle>
          <a:p>
            <a:pPr/>
            <a:r>
              <a:t>Titolo Testo</a:t>
            </a:r>
          </a:p>
        </p:txBody>
      </p:sp>
      <p:sp>
        <p:nvSpPr>
          <p:cNvPr id="158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1749" indent="-141749" defTabSz="257175">
              <a:spcBef>
                <a:spcPts val="300"/>
              </a:spcBef>
              <a:defRPr sz="1000"/>
            </a:lvl1pPr>
            <a:lvl2pPr marL="242999" indent="-101249" defTabSz="257175">
              <a:spcBef>
                <a:spcPts val="300"/>
              </a:spcBef>
              <a:defRPr sz="1000"/>
            </a:lvl2pPr>
            <a:lvl3pPr marL="355500" indent="-112500" defTabSz="257175">
              <a:spcBef>
                <a:spcPts val="300"/>
              </a:spcBef>
              <a:defRPr sz="1000"/>
            </a:lvl3pPr>
            <a:lvl4pPr marL="456749" indent="-112499" defTabSz="257175">
              <a:spcBef>
                <a:spcPts val="300"/>
              </a:spcBef>
              <a:defRPr sz="1000"/>
            </a:lvl4pPr>
            <a:lvl5pPr marL="572062" indent="-126562" defTabSz="257175">
              <a:spcBef>
                <a:spcPts val="300"/>
              </a:spcBef>
              <a:defRPr sz="1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FONDO-PORTADA-PATRON-EUOSHA-2011-16-9.png" descr="FONDO-PORTADA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olo Testo"/>
          <p:cNvSpPr txBox="1"/>
          <p:nvPr>
            <p:ph type="title"/>
          </p:nvPr>
        </p:nvSpPr>
        <p:spPr>
          <a:xfrm>
            <a:off x="450000" y="1020600"/>
            <a:ext cx="7646400" cy="1096201"/>
          </a:xfrm>
          <a:prstGeom prst="rect">
            <a:avLst/>
          </a:prstGeom>
        </p:spPr>
        <p:txBody>
          <a:bodyPr lIns="0" tIns="0" rIns="0" bIns="0" anchor="t"/>
          <a:lstStyle>
            <a:lvl1pPr defTabSz="257175"/>
          </a:lstStyle>
          <a:p>
            <a:pPr/>
            <a:r>
              <a:t>Titolo Testo</a:t>
            </a:r>
          </a:p>
        </p:txBody>
      </p:sp>
      <p:sp>
        <p:nvSpPr>
          <p:cNvPr id="167" name="Corpo livello uno…"/>
          <p:cNvSpPr txBox="1"/>
          <p:nvPr>
            <p:ph type="body" sz="quarter" idx="1"/>
          </p:nvPr>
        </p:nvSpPr>
        <p:spPr>
          <a:xfrm>
            <a:off x="878399" y="2429999"/>
            <a:ext cx="7214401" cy="951841"/>
          </a:xfrm>
          <a:prstGeom prst="rect">
            <a:avLst/>
          </a:prstGeom>
        </p:spPr>
        <p:txBody>
          <a:bodyPr lIns="0" tIns="0" rIns="0" bIns="0"/>
          <a:lstStyle>
            <a:lvl1pPr marL="0" indent="0" defTabSz="257175">
              <a:spcBef>
                <a:spcPts val="300"/>
              </a:spcBef>
              <a:buClrTx/>
              <a:buSzTx/>
              <a:buNone/>
              <a:defRPr sz="1000"/>
            </a:lvl1pPr>
            <a:lvl2pPr marL="0" indent="257175" defTabSz="257175">
              <a:spcBef>
                <a:spcPts val="300"/>
              </a:spcBef>
              <a:buClrTx/>
              <a:buSzTx/>
              <a:buNone/>
              <a:defRPr sz="1000"/>
            </a:lvl2pPr>
            <a:lvl3pPr marL="0" indent="514350" defTabSz="257175">
              <a:spcBef>
                <a:spcPts val="300"/>
              </a:spcBef>
              <a:buClrTx/>
              <a:buSzTx/>
              <a:buNone/>
              <a:defRPr sz="1000"/>
            </a:lvl3pPr>
            <a:lvl4pPr marL="0" indent="771525" defTabSz="257175">
              <a:spcBef>
                <a:spcPts val="300"/>
              </a:spcBef>
              <a:buClrTx/>
              <a:buSzTx/>
              <a:buNone/>
              <a:defRPr sz="1000"/>
            </a:lvl4pPr>
            <a:lvl5pPr marL="0" indent="1028700" defTabSz="257175">
              <a:spcBef>
                <a:spcPts val="300"/>
              </a:spcBef>
              <a:buClrTx/>
              <a:buSzTx/>
              <a:buNone/>
              <a:defRPr sz="1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8" name="Textplatzhalter 2"/>
          <p:cNvSpPr txBox="1"/>
          <p:nvPr/>
        </p:nvSpPr>
        <p:spPr>
          <a:xfrm>
            <a:off x="450853" y="4875935"/>
            <a:ext cx="74390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pc="30" sz="500">
                <a:solidFill>
                  <a:schemeClr val="accent1"/>
                </a:solidFill>
              </a:defRPr>
            </a:lvl1pPr>
          </a:lstStyle>
          <a:p>
            <a:pPr/>
            <a:r>
              <a:t>Safety and health at work is everyone’s concern. It’s good for you. It’s good for business.</a:t>
            </a:r>
          </a:p>
        </p:txBody>
      </p:sp>
      <p:pic>
        <p:nvPicPr>
          <p:cNvPr id="169" name="Bild 2" descr="Bild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3" y="4131469"/>
            <a:ext cx="1031155" cy="5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Bild 4" descr="Bild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5137" y="4431507"/>
            <a:ext cx="368871" cy="242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Bild 5" descr="Bild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6337" y="4212432"/>
            <a:ext cx="507854" cy="47506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Numero diapositiva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5" y="4705351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Numero diapositiva"/>
          <p:cNvSpPr txBox="1"/>
          <p:nvPr>
            <p:ph type="sldNum" sz="quarter" idx="2"/>
          </p:nvPr>
        </p:nvSpPr>
        <p:spPr>
          <a:xfrm>
            <a:off x="9007648" y="4951383"/>
            <a:ext cx="134768" cy="127001"/>
          </a:xfrm>
          <a:prstGeom prst="rect">
            <a:avLst/>
          </a:prstGeom>
        </p:spPr>
        <p:txBody>
          <a:bodyPr lIns="25718" tIns="25718" rIns="25718" bIns="25718"/>
          <a:lstStyle>
            <a:lvl1pPr>
              <a:defRPr sz="5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82" name="Rectangle 11"/>
          <p:cNvSpPr txBox="1"/>
          <p:nvPr/>
        </p:nvSpPr>
        <p:spPr>
          <a:xfrm>
            <a:off x="1392240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"/>
              </a:spcBef>
              <a:defRPr b="1" sz="5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183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8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olo Testo"/>
          <p:cNvSpPr txBox="1"/>
          <p:nvPr>
            <p:ph type="title"/>
          </p:nvPr>
        </p:nvSpPr>
        <p:spPr>
          <a:xfrm>
            <a:off x="450000" y="134999"/>
            <a:ext cx="7560000" cy="367201"/>
          </a:xfrm>
          <a:prstGeom prst="rect">
            <a:avLst/>
          </a:prstGeom>
        </p:spPr>
        <p:txBody>
          <a:bodyPr/>
          <a:lstStyle>
            <a:lvl1pPr defTabSz="257175">
              <a:defRPr sz="1300"/>
            </a:lvl1pPr>
          </a:lstStyle>
          <a:p>
            <a:pPr/>
            <a:r>
              <a:t>Titolo Testo</a:t>
            </a:r>
          </a:p>
        </p:txBody>
      </p:sp>
      <p:sp>
        <p:nvSpPr>
          <p:cNvPr id="185" name="Corpo livello uno…"/>
          <p:cNvSpPr txBox="1"/>
          <p:nvPr>
            <p:ph type="body" sz="half" idx="1"/>
          </p:nvPr>
        </p:nvSpPr>
        <p:spPr>
          <a:xfrm>
            <a:off x="449998" y="836999"/>
            <a:ext cx="3600002" cy="3645001"/>
          </a:xfrm>
          <a:prstGeom prst="rect">
            <a:avLst/>
          </a:prstGeom>
        </p:spPr>
        <p:txBody>
          <a:bodyPr/>
          <a:lstStyle>
            <a:lvl1pPr marL="141749" indent="-141749" defTabSz="257175">
              <a:spcBef>
                <a:spcPts val="300"/>
              </a:spcBef>
              <a:defRPr sz="1000"/>
            </a:lvl1pPr>
            <a:lvl2pPr marL="242999" indent="-101249" defTabSz="257175">
              <a:spcBef>
                <a:spcPts val="300"/>
              </a:spcBef>
              <a:defRPr sz="1000"/>
            </a:lvl2pPr>
            <a:lvl3pPr marL="355500" indent="-112500" defTabSz="257175">
              <a:spcBef>
                <a:spcPts val="300"/>
              </a:spcBef>
              <a:defRPr sz="1000"/>
            </a:lvl3pPr>
            <a:lvl4pPr marL="456749" indent="-112499" defTabSz="257175">
              <a:spcBef>
                <a:spcPts val="300"/>
              </a:spcBef>
              <a:defRPr sz="1000"/>
            </a:lvl4pPr>
            <a:lvl5pPr marL="572062" indent="-126562" defTabSz="257175">
              <a:spcBef>
                <a:spcPts val="300"/>
              </a:spcBef>
              <a:defRPr sz="1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5" y="4705351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Numero diapositiva"/>
          <p:cNvSpPr txBox="1"/>
          <p:nvPr>
            <p:ph type="sldNum" sz="quarter" idx="2"/>
          </p:nvPr>
        </p:nvSpPr>
        <p:spPr>
          <a:xfrm>
            <a:off x="9007648" y="4951383"/>
            <a:ext cx="134768" cy="127001"/>
          </a:xfrm>
          <a:prstGeom prst="rect">
            <a:avLst/>
          </a:prstGeom>
        </p:spPr>
        <p:txBody>
          <a:bodyPr lIns="25718" tIns="25718" rIns="25718" bIns="25718"/>
          <a:lstStyle>
            <a:lvl1pPr>
              <a:defRPr sz="5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95" name="Rectangle 11"/>
          <p:cNvSpPr txBox="1"/>
          <p:nvPr/>
        </p:nvSpPr>
        <p:spPr>
          <a:xfrm>
            <a:off x="1392240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"/>
              </a:spcBef>
              <a:defRPr b="1" sz="5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196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8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itolo Testo"/>
          <p:cNvSpPr txBox="1"/>
          <p:nvPr>
            <p:ph type="title"/>
          </p:nvPr>
        </p:nvSpPr>
        <p:spPr>
          <a:xfrm>
            <a:off x="450003" y="134999"/>
            <a:ext cx="7559873" cy="367201"/>
          </a:xfrm>
          <a:prstGeom prst="rect">
            <a:avLst/>
          </a:prstGeom>
        </p:spPr>
        <p:txBody>
          <a:bodyPr/>
          <a:lstStyle>
            <a:lvl1pPr defTabSz="257175">
              <a:defRPr sz="1300"/>
            </a:lvl1pPr>
          </a:lstStyle>
          <a:p>
            <a:pPr/>
            <a:r>
              <a:t>Titolo Testo</a:t>
            </a:r>
          </a:p>
        </p:txBody>
      </p:sp>
      <p:sp>
        <p:nvSpPr>
          <p:cNvPr id="198" name="Corpo livello uno…"/>
          <p:cNvSpPr txBox="1"/>
          <p:nvPr>
            <p:ph type="body" sz="quarter" idx="1"/>
          </p:nvPr>
        </p:nvSpPr>
        <p:spPr>
          <a:xfrm>
            <a:off x="450000" y="836999"/>
            <a:ext cx="3600001" cy="405001"/>
          </a:xfrm>
          <a:prstGeom prst="rect">
            <a:avLst/>
          </a:prstGeom>
        </p:spPr>
        <p:txBody>
          <a:bodyPr anchor="b"/>
          <a:lstStyle>
            <a:lvl1pPr marL="0" indent="0" defTabSz="257175">
              <a:spcBef>
                <a:spcPts val="300"/>
              </a:spcBef>
              <a:buClrTx/>
              <a:buSzTx/>
              <a:buNone/>
              <a:defRPr b="0" sz="1100"/>
            </a:lvl1pPr>
            <a:lvl2pPr marL="0" indent="257175" defTabSz="257175">
              <a:spcBef>
                <a:spcPts val="300"/>
              </a:spcBef>
              <a:buClrTx/>
              <a:buSzTx/>
              <a:buNone/>
              <a:defRPr b="0" sz="1100"/>
            </a:lvl2pPr>
            <a:lvl3pPr marL="0" indent="514350" defTabSz="257175">
              <a:spcBef>
                <a:spcPts val="300"/>
              </a:spcBef>
              <a:buClrTx/>
              <a:buSzTx/>
              <a:buNone/>
              <a:defRPr b="0" sz="1100"/>
            </a:lvl3pPr>
            <a:lvl4pPr marL="0" indent="771525" defTabSz="257175">
              <a:spcBef>
                <a:spcPts val="300"/>
              </a:spcBef>
              <a:buClrTx/>
              <a:buSzTx/>
              <a:buNone/>
              <a:defRPr b="0" sz="1100"/>
            </a:lvl4pPr>
            <a:lvl5pPr marL="0" indent="1028700" defTabSz="257175">
              <a:spcBef>
                <a:spcPts val="300"/>
              </a:spcBef>
              <a:buClrTx/>
              <a:buSzTx/>
              <a:buNone/>
              <a:defRPr b="0" sz="11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9" name="Text Placeholder 4"/>
          <p:cNvSpPr/>
          <p:nvPr>
            <p:ph type="body" sz="quarter" idx="21"/>
          </p:nvPr>
        </p:nvSpPr>
        <p:spPr>
          <a:xfrm>
            <a:off x="4409999" y="836999"/>
            <a:ext cx="3600001" cy="405001"/>
          </a:xfrm>
          <a:prstGeom prst="rect">
            <a:avLst/>
          </a:prstGeom>
        </p:spPr>
        <p:txBody>
          <a:bodyPr anchor="b"/>
          <a:lstStyle/>
          <a:p>
            <a:pPr marL="0" indent="0" defTabSz="257175">
              <a:spcBef>
                <a:spcPts val="300"/>
              </a:spcBef>
              <a:buClrTx/>
              <a:buSzTx/>
              <a:buNone/>
              <a:defRPr b="0" sz="11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5" y="4705351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Numero diapositiva"/>
          <p:cNvSpPr txBox="1"/>
          <p:nvPr>
            <p:ph type="sldNum" sz="quarter" idx="2"/>
          </p:nvPr>
        </p:nvSpPr>
        <p:spPr>
          <a:xfrm>
            <a:off x="9007648" y="4951383"/>
            <a:ext cx="134768" cy="127001"/>
          </a:xfrm>
          <a:prstGeom prst="rect">
            <a:avLst/>
          </a:prstGeom>
        </p:spPr>
        <p:txBody>
          <a:bodyPr lIns="25718" tIns="25718" rIns="25718" bIns="25718"/>
          <a:lstStyle>
            <a:lvl1pPr>
              <a:defRPr sz="5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09" name="Rectangle 11"/>
          <p:cNvSpPr txBox="1"/>
          <p:nvPr/>
        </p:nvSpPr>
        <p:spPr>
          <a:xfrm>
            <a:off x="1392240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"/>
              </a:spcBef>
              <a:defRPr b="1" sz="5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210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8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olo Testo"/>
          <p:cNvSpPr txBox="1"/>
          <p:nvPr>
            <p:ph type="title"/>
          </p:nvPr>
        </p:nvSpPr>
        <p:spPr>
          <a:xfrm>
            <a:off x="450003" y="134999"/>
            <a:ext cx="7559873" cy="367201"/>
          </a:xfrm>
          <a:prstGeom prst="rect">
            <a:avLst/>
          </a:prstGeom>
        </p:spPr>
        <p:txBody>
          <a:bodyPr/>
          <a:lstStyle>
            <a:lvl1pPr defTabSz="257175">
              <a:defRPr sz="1300"/>
            </a:lvl1pPr>
          </a:lstStyle>
          <a:p>
            <a:pPr/>
            <a:r>
              <a:t>Titolo Testo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5" y="4705351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Numero diapositiva"/>
          <p:cNvSpPr txBox="1"/>
          <p:nvPr>
            <p:ph type="sldNum" sz="quarter" idx="2"/>
          </p:nvPr>
        </p:nvSpPr>
        <p:spPr>
          <a:xfrm>
            <a:off x="9007648" y="4951383"/>
            <a:ext cx="134768" cy="127001"/>
          </a:xfrm>
          <a:prstGeom prst="rect">
            <a:avLst/>
          </a:prstGeom>
        </p:spPr>
        <p:txBody>
          <a:bodyPr lIns="25718" tIns="25718" rIns="25718" bIns="25718"/>
          <a:lstStyle>
            <a:lvl1pPr>
              <a:defRPr sz="5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21" name="Rectangle 11"/>
          <p:cNvSpPr txBox="1"/>
          <p:nvPr/>
        </p:nvSpPr>
        <p:spPr>
          <a:xfrm>
            <a:off x="1392240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"/>
              </a:spcBef>
              <a:defRPr b="1" sz="5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222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8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5" y="4705351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Numero diapositiva"/>
          <p:cNvSpPr txBox="1"/>
          <p:nvPr>
            <p:ph type="sldNum" sz="quarter" idx="2"/>
          </p:nvPr>
        </p:nvSpPr>
        <p:spPr>
          <a:xfrm>
            <a:off x="9007648" y="4951383"/>
            <a:ext cx="134768" cy="127001"/>
          </a:xfrm>
          <a:prstGeom prst="rect">
            <a:avLst/>
          </a:prstGeom>
        </p:spPr>
        <p:txBody>
          <a:bodyPr lIns="25718" tIns="25718" rIns="25718" bIns="25718"/>
          <a:lstStyle>
            <a:lvl1pPr>
              <a:defRPr sz="5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32" name="Rectangle 11"/>
          <p:cNvSpPr txBox="1"/>
          <p:nvPr/>
        </p:nvSpPr>
        <p:spPr>
          <a:xfrm>
            <a:off x="1392240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"/>
              </a:spcBef>
              <a:defRPr b="1" sz="5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233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8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olo Testo"/>
          <p:cNvSpPr txBox="1"/>
          <p:nvPr>
            <p:ph type="title"/>
          </p:nvPr>
        </p:nvSpPr>
        <p:spPr>
          <a:xfrm>
            <a:off x="450000" y="134999"/>
            <a:ext cx="7560000" cy="405001"/>
          </a:xfrm>
          <a:prstGeom prst="rect">
            <a:avLst/>
          </a:prstGeom>
        </p:spPr>
        <p:txBody>
          <a:bodyPr anchor="b"/>
          <a:lstStyle>
            <a:lvl1pPr defTabSz="257175">
              <a:defRPr sz="1300"/>
            </a:lvl1pPr>
          </a:lstStyle>
          <a:p>
            <a:pPr/>
            <a:r>
              <a:t>Titolo Testo</a:t>
            </a:r>
          </a:p>
        </p:txBody>
      </p:sp>
      <p:sp>
        <p:nvSpPr>
          <p:cNvPr id="235" name="Corpo livello uno…"/>
          <p:cNvSpPr txBox="1"/>
          <p:nvPr>
            <p:ph type="body" sz="half" idx="1"/>
          </p:nvPr>
        </p:nvSpPr>
        <p:spPr>
          <a:xfrm>
            <a:off x="3690003" y="836999"/>
            <a:ext cx="4279870" cy="3645001"/>
          </a:xfrm>
          <a:prstGeom prst="rect">
            <a:avLst/>
          </a:prstGeom>
        </p:spPr>
        <p:txBody>
          <a:bodyPr/>
          <a:lstStyle>
            <a:lvl1pPr marL="141749" indent="-141749" defTabSz="257175">
              <a:spcBef>
                <a:spcPts val="300"/>
              </a:spcBef>
              <a:defRPr sz="1000"/>
            </a:lvl1pPr>
            <a:lvl2pPr marL="242999" indent="-101249" defTabSz="257175">
              <a:spcBef>
                <a:spcPts val="300"/>
              </a:spcBef>
              <a:defRPr sz="1000"/>
            </a:lvl2pPr>
            <a:lvl3pPr marL="355500" indent="-112500" defTabSz="257175">
              <a:spcBef>
                <a:spcPts val="300"/>
              </a:spcBef>
              <a:defRPr sz="1000"/>
            </a:lvl3pPr>
            <a:lvl4pPr marL="456749" indent="-112499" defTabSz="257175">
              <a:spcBef>
                <a:spcPts val="300"/>
              </a:spcBef>
              <a:defRPr sz="1000"/>
            </a:lvl4pPr>
            <a:lvl5pPr marL="572062" indent="-126562" defTabSz="257175">
              <a:spcBef>
                <a:spcPts val="300"/>
              </a:spcBef>
              <a:defRPr sz="1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6" name="Text Placeholder 3"/>
          <p:cNvSpPr/>
          <p:nvPr>
            <p:ph type="body" sz="half" idx="21"/>
          </p:nvPr>
        </p:nvSpPr>
        <p:spPr>
          <a:xfrm>
            <a:off x="450000" y="836999"/>
            <a:ext cx="2880000" cy="3645001"/>
          </a:xfrm>
          <a:prstGeom prst="rect">
            <a:avLst/>
          </a:prstGeom>
        </p:spPr>
        <p:txBody>
          <a:bodyPr/>
          <a:lstStyle/>
          <a:p>
            <a:pPr marL="0" indent="0" defTabSz="257175">
              <a:spcBef>
                <a:spcPts val="300"/>
              </a:spcBef>
              <a:buClrTx/>
              <a:buSzTx/>
              <a:buNone/>
              <a:defRPr sz="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5" y="4705351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Numero diapositiva"/>
          <p:cNvSpPr txBox="1"/>
          <p:nvPr>
            <p:ph type="sldNum" sz="quarter" idx="2"/>
          </p:nvPr>
        </p:nvSpPr>
        <p:spPr>
          <a:xfrm>
            <a:off x="9007648" y="4951383"/>
            <a:ext cx="134768" cy="127001"/>
          </a:xfrm>
          <a:prstGeom prst="rect">
            <a:avLst/>
          </a:prstGeom>
        </p:spPr>
        <p:txBody>
          <a:bodyPr lIns="25718" tIns="25718" rIns="25718" bIns="25718"/>
          <a:lstStyle>
            <a:lvl1pPr>
              <a:defRPr sz="5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46" name="Rectangle 11"/>
          <p:cNvSpPr txBox="1"/>
          <p:nvPr/>
        </p:nvSpPr>
        <p:spPr>
          <a:xfrm>
            <a:off x="1392240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"/>
              </a:spcBef>
              <a:defRPr b="1" sz="5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247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8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itolo Testo"/>
          <p:cNvSpPr txBox="1"/>
          <p:nvPr>
            <p:ph type="title"/>
          </p:nvPr>
        </p:nvSpPr>
        <p:spPr>
          <a:xfrm>
            <a:off x="450000" y="836999"/>
            <a:ext cx="4049992" cy="675001"/>
          </a:xfrm>
          <a:prstGeom prst="rect">
            <a:avLst/>
          </a:prstGeom>
        </p:spPr>
        <p:txBody>
          <a:bodyPr anchor="b"/>
          <a:lstStyle>
            <a:lvl1pPr defTabSz="257175">
              <a:defRPr sz="1300"/>
            </a:lvl1pPr>
          </a:lstStyle>
          <a:p>
            <a:pPr/>
            <a:r>
              <a:t>Titolo Testo</a:t>
            </a:r>
          </a:p>
        </p:txBody>
      </p:sp>
      <p:sp>
        <p:nvSpPr>
          <p:cNvPr id="249" name="Corpo livello uno…"/>
          <p:cNvSpPr txBox="1"/>
          <p:nvPr>
            <p:ph type="body" sz="half" idx="1"/>
          </p:nvPr>
        </p:nvSpPr>
        <p:spPr>
          <a:xfrm>
            <a:off x="449998" y="1511999"/>
            <a:ext cx="4050002" cy="2970001"/>
          </a:xfrm>
          <a:prstGeom prst="rect">
            <a:avLst/>
          </a:prstGeom>
        </p:spPr>
        <p:txBody>
          <a:bodyPr/>
          <a:lstStyle>
            <a:lvl1pPr marL="0" indent="0" defTabSz="257175">
              <a:spcBef>
                <a:spcPts val="300"/>
              </a:spcBef>
              <a:buClrTx/>
              <a:buSzTx/>
              <a:buNone/>
              <a:defRPr sz="600"/>
            </a:lvl1pPr>
            <a:lvl2pPr marL="0" indent="257175" defTabSz="257175">
              <a:spcBef>
                <a:spcPts val="300"/>
              </a:spcBef>
              <a:buClrTx/>
              <a:buSzTx/>
              <a:buNone/>
              <a:defRPr sz="600"/>
            </a:lvl2pPr>
            <a:lvl3pPr marL="0" indent="514350" defTabSz="257175">
              <a:spcBef>
                <a:spcPts val="300"/>
              </a:spcBef>
              <a:buClrTx/>
              <a:buSzTx/>
              <a:buNone/>
              <a:defRPr sz="600"/>
            </a:lvl3pPr>
            <a:lvl4pPr marL="0" indent="771525" defTabSz="257175">
              <a:spcBef>
                <a:spcPts val="300"/>
              </a:spcBef>
              <a:buClrTx/>
              <a:buSzTx/>
              <a:buNone/>
              <a:defRPr sz="600"/>
            </a:lvl4pPr>
            <a:lvl5pPr marL="0" indent="1028700" defTabSz="257175">
              <a:spcBef>
                <a:spcPts val="300"/>
              </a:spcBef>
              <a:buClrTx/>
              <a:buSzTx/>
              <a:buNone/>
              <a:defRPr sz="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0" name="Picture Placeholder 17"/>
          <p:cNvSpPr/>
          <p:nvPr>
            <p:ph type="pic" sz="quarter" idx="21"/>
          </p:nvPr>
        </p:nvSpPr>
        <p:spPr>
          <a:xfrm>
            <a:off x="4876800" y="1200150"/>
            <a:ext cx="3429000" cy="2571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ONDO-PORTADA-PATRON-EUOSHA-2011-16-9.png" descr="FONDO-PORTADA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itolo Testo"/>
          <p:cNvSpPr txBox="1"/>
          <p:nvPr>
            <p:ph type="title"/>
          </p:nvPr>
        </p:nvSpPr>
        <p:spPr>
          <a:xfrm>
            <a:off x="450000" y="1020600"/>
            <a:ext cx="7646400" cy="10962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/>
            </a:lvl1pPr>
          </a:lstStyle>
          <a:p>
            <a:pPr/>
            <a:r>
              <a:t>Titolo Testo</a:t>
            </a:r>
          </a:p>
        </p:txBody>
      </p:sp>
      <p:sp>
        <p:nvSpPr>
          <p:cNvPr id="44" name="Corpo livello uno…"/>
          <p:cNvSpPr txBox="1"/>
          <p:nvPr>
            <p:ph type="body" sz="quarter" idx="1"/>
          </p:nvPr>
        </p:nvSpPr>
        <p:spPr>
          <a:xfrm>
            <a:off x="878399" y="2429999"/>
            <a:ext cx="7214401" cy="951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None/>
            </a:lvl1pPr>
            <a:lvl2pPr marL="0" indent="342900">
              <a:buClrTx/>
              <a:buSzTx/>
              <a:buNone/>
            </a:lvl2pPr>
            <a:lvl3pPr marL="0" indent="685800">
              <a:buClrTx/>
              <a:buSzTx/>
              <a:buNone/>
            </a:lvl3pPr>
            <a:lvl4pPr marL="0" indent="1028700">
              <a:buClrTx/>
              <a:buSzTx/>
              <a:buNone/>
            </a:lvl4pPr>
            <a:lvl5pPr marL="0" indent="1371600">
              <a:buClrTx/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Textplatzhalter 2"/>
          <p:cNvSpPr txBox="1"/>
          <p:nvPr/>
        </p:nvSpPr>
        <p:spPr>
          <a:xfrm>
            <a:off x="450851" y="4875934"/>
            <a:ext cx="74390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pc="30" sz="600">
                <a:solidFill>
                  <a:schemeClr val="accent1"/>
                </a:solidFill>
              </a:defRPr>
            </a:lvl1pPr>
          </a:lstStyle>
          <a:p>
            <a:pPr/>
            <a:r>
              <a:t>Safety and health at work is everyone’s concern. It’s good for you. It’s good for business.</a:t>
            </a:r>
          </a:p>
        </p:txBody>
      </p:sp>
      <p:pic>
        <p:nvPicPr>
          <p:cNvPr id="46" name="Bild 2" descr="Bild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1" y="4131469"/>
            <a:ext cx="1031156" cy="5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Bild 4" descr="Bild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5137" y="4431505"/>
            <a:ext cx="368871" cy="242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Bild 5" descr="Bild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6336" y="4212432"/>
            <a:ext cx="507854" cy="47506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Numero diapositiva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2" y="4705350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Rectangle 11"/>
          <p:cNvSpPr txBox="1"/>
          <p:nvPr/>
        </p:nvSpPr>
        <p:spPr>
          <a:xfrm>
            <a:off x="1392238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200"/>
              </a:spcBef>
              <a:defRPr b="1" sz="6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60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5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olo Testo"/>
          <p:cNvSpPr txBox="1"/>
          <p:nvPr>
            <p:ph type="title"/>
          </p:nvPr>
        </p:nvSpPr>
        <p:spPr>
          <a:xfrm>
            <a:off x="450000" y="134999"/>
            <a:ext cx="7560000" cy="3672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2" name="Corpo livello uno…"/>
          <p:cNvSpPr txBox="1"/>
          <p:nvPr>
            <p:ph type="body" sz="half" idx="1"/>
          </p:nvPr>
        </p:nvSpPr>
        <p:spPr>
          <a:xfrm>
            <a:off x="449998" y="836999"/>
            <a:ext cx="3600002" cy="364500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2" y="4705350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Rectangle 11"/>
          <p:cNvSpPr txBox="1"/>
          <p:nvPr/>
        </p:nvSpPr>
        <p:spPr>
          <a:xfrm>
            <a:off x="1392238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200"/>
              </a:spcBef>
              <a:defRPr b="1" sz="6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73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5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5" name="Corpo livello uno…"/>
          <p:cNvSpPr txBox="1"/>
          <p:nvPr>
            <p:ph type="body" sz="quarter" idx="1"/>
          </p:nvPr>
        </p:nvSpPr>
        <p:spPr>
          <a:xfrm>
            <a:off x="450000" y="836999"/>
            <a:ext cx="3600001" cy="40500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0" sz="1500"/>
            </a:lvl1pPr>
            <a:lvl2pPr marL="0" indent="342900">
              <a:buClrTx/>
              <a:buSzTx/>
              <a:buNone/>
              <a:defRPr b="0" sz="1500"/>
            </a:lvl2pPr>
            <a:lvl3pPr marL="0" indent="685800">
              <a:buClrTx/>
              <a:buSzTx/>
              <a:buNone/>
              <a:defRPr b="0" sz="1500"/>
            </a:lvl3pPr>
            <a:lvl4pPr marL="0" indent="1028700">
              <a:buClrTx/>
              <a:buSzTx/>
              <a:buNone/>
              <a:defRPr b="0" sz="1500"/>
            </a:lvl4pPr>
            <a:lvl5pPr marL="0" indent="1371600">
              <a:buClrTx/>
              <a:buSzTx/>
              <a:buNone/>
              <a:defRPr b="0" sz="15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Text Placeholder 4"/>
          <p:cNvSpPr/>
          <p:nvPr>
            <p:ph type="body" sz="quarter" idx="21"/>
          </p:nvPr>
        </p:nvSpPr>
        <p:spPr>
          <a:xfrm>
            <a:off x="4409999" y="836999"/>
            <a:ext cx="3600001" cy="405001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0" sz="15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2" y="4705350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6" name="Rectangle 11"/>
          <p:cNvSpPr txBox="1"/>
          <p:nvPr/>
        </p:nvSpPr>
        <p:spPr>
          <a:xfrm>
            <a:off x="1392238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200"/>
              </a:spcBef>
              <a:defRPr b="1" sz="6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87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5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2" y="4705350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" name="Rectangle 11"/>
          <p:cNvSpPr txBox="1"/>
          <p:nvPr/>
        </p:nvSpPr>
        <p:spPr>
          <a:xfrm>
            <a:off x="1392238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200"/>
              </a:spcBef>
              <a:defRPr b="1" sz="6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99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5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2" y="4705350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" name="Rectangle 11"/>
          <p:cNvSpPr txBox="1"/>
          <p:nvPr/>
        </p:nvSpPr>
        <p:spPr>
          <a:xfrm>
            <a:off x="1392238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200"/>
              </a:spcBef>
              <a:defRPr b="1" sz="6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110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5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olo Testo"/>
          <p:cNvSpPr txBox="1"/>
          <p:nvPr>
            <p:ph type="title"/>
          </p:nvPr>
        </p:nvSpPr>
        <p:spPr>
          <a:xfrm>
            <a:off x="450000" y="134999"/>
            <a:ext cx="7560000" cy="405001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12" name="Corpo livello uno…"/>
          <p:cNvSpPr txBox="1"/>
          <p:nvPr>
            <p:ph type="body" sz="half" idx="1"/>
          </p:nvPr>
        </p:nvSpPr>
        <p:spPr>
          <a:xfrm>
            <a:off x="3690001" y="836999"/>
            <a:ext cx="4279870" cy="364500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3" name="Text Placeholder 3"/>
          <p:cNvSpPr/>
          <p:nvPr>
            <p:ph type="body" sz="half" idx="21"/>
          </p:nvPr>
        </p:nvSpPr>
        <p:spPr>
          <a:xfrm>
            <a:off x="450000" y="836999"/>
            <a:ext cx="2880000" cy="364500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9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2" y="4705350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" name="Rectangle 11"/>
          <p:cNvSpPr txBox="1"/>
          <p:nvPr/>
        </p:nvSpPr>
        <p:spPr>
          <a:xfrm>
            <a:off x="1392238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200"/>
              </a:spcBef>
              <a:defRPr b="1" sz="6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124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5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olo Testo"/>
          <p:cNvSpPr txBox="1"/>
          <p:nvPr>
            <p:ph type="title"/>
          </p:nvPr>
        </p:nvSpPr>
        <p:spPr>
          <a:xfrm>
            <a:off x="450000" y="836999"/>
            <a:ext cx="4049992" cy="675001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6" name="Corpo livello uno…"/>
          <p:cNvSpPr txBox="1"/>
          <p:nvPr>
            <p:ph type="body" sz="half" idx="1"/>
          </p:nvPr>
        </p:nvSpPr>
        <p:spPr>
          <a:xfrm>
            <a:off x="449998" y="1511999"/>
            <a:ext cx="4050002" cy="29700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900"/>
            </a:lvl1pPr>
            <a:lvl2pPr marL="0" indent="342900">
              <a:buClrTx/>
              <a:buSzTx/>
              <a:buNone/>
              <a:defRPr sz="900"/>
            </a:lvl2pPr>
            <a:lvl3pPr marL="0" indent="685800">
              <a:buClrTx/>
              <a:buSzTx/>
              <a:buNone/>
              <a:defRPr sz="900"/>
            </a:lvl3pPr>
            <a:lvl4pPr marL="0" indent="1028700">
              <a:buClrTx/>
              <a:buSzTx/>
              <a:buNone/>
              <a:defRPr sz="900"/>
            </a:lvl4pPr>
            <a:lvl5pPr marL="0" indent="1371600">
              <a:buClrTx/>
              <a:buSzTx/>
              <a:buNone/>
              <a:defRPr sz="9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" name="Picture Placeholder 17"/>
          <p:cNvSpPr/>
          <p:nvPr>
            <p:ph type="pic" sz="quarter" idx="21"/>
          </p:nvPr>
        </p:nvSpPr>
        <p:spPr>
          <a:xfrm>
            <a:off x="4876800" y="1200150"/>
            <a:ext cx="3429000" cy="2571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-PATRON-EUOSHA-2011-16-9.png" descr="FONDO-PATRON-EUOSHA-2011-16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d 3" descr="Bil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2" y="4705350"/>
            <a:ext cx="744712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962251" y="4937597"/>
            <a:ext cx="180165" cy="154572"/>
          </a:xfrm>
          <a:prstGeom prst="rect">
            <a:avLst/>
          </a:prstGeom>
          <a:ln w="12700">
            <a:miter lim="400000"/>
          </a:ln>
        </p:spPr>
        <p:txBody>
          <a:bodyPr wrap="none" lIns="34290" tIns="34290" rIns="34290" bIns="34290" anchor="ctr">
            <a:spAutoFit/>
          </a:bodyPr>
          <a:lstStyle>
            <a:lvl1pPr algn="r">
              <a:defRPr sz="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Rectangle 11"/>
          <p:cNvSpPr txBox="1"/>
          <p:nvPr/>
        </p:nvSpPr>
        <p:spPr>
          <a:xfrm>
            <a:off x="1392238" y="4857751"/>
            <a:ext cx="60404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200"/>
              </a:spcBef>
              <a:defRPr b="1" sz="600">
                <a:solidFill>
                  <a:schemeClr val="accent1"/>
                </a:solidFill>
              </a:defRPr>
            </a:lvl1pPr>
          </a:lstStyle>
          <a:p>
            <a:pPr/>
            <a:r>
              <a:t>www.healthy-workplaces.eu</a:t>
            </a:r>
          </a:p>
        </p:txBody>
      </p:sp>
      <p:pic>
        <p:nvPicPr>
          <p:cNvPr id="6" name="Bild 5" descr="Bi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2675" y="4522144"/>
            <a:ext cx="577200" cy="4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olo Testo"/>
          <p:cNvSpPr txBox="1"/>
          <p:nvPr>
            <p:ph type="title"/>
          </p:nvPr>
        </p:nvSpPr>
        <p:spPr>
          <a:xfrm>
            <a:off x="450001" y="134999"/>
            <a:ext cx="7559873" cy="3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8" name="Corpo livello uno…"/>
          <p:cNvSpPr txBox="1"/>
          <p:nvPr>
            <p:ph type="body" idx="1"/>
          </p:nvPr>
        </p:nvSpPr>
        <p:spPr>
          <a:xfrm>
            <a:off x="450000" y="836999"/>
            <a:ext cx="7560000" cy="364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</p:sldLayoutIdLst>
  <p:transition xmlns:p14="http://schemas.microsoft.com/office/powerpoint/2010/main" spd="med" advClick="1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8999" marR="0" indent="-188999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1" baseline="0" cap="none" i="0" spc="0" strike="noStrike" sz="13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323999" marR="0" indent="-134999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1" baseline="0" cap="none" i="0" spc="0" strike="noStrike" sz="13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470249" marR="0" indent="-146249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−"/>
        <a:tabLst/>
        <a:defRPr b="1" baseline="0" cap="none" i="0" spc="0" strike="noStrike" sz="13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605249" marR="0" indent="-146249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1" baseline="0" cap="none" i="0" spc="0" strike="noStrike" sz="13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753545" marR="0" indent="-159545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−"/>
        <a:tabLst/>
        <a:defRPr b="1" baseline="0" cap="none" i="0" spc="0" strike="noStrike" sz="13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1962150" marR="0" indent="-24765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1000"/>
        <a:buFontTx/>
        <a:buChar char="o"/>
        <a:tabLst/>
        <a:defRPr b="1" baseline="0" cap="none" i="0" spc="0" strike="noStrike" sz="13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2305050" marR="0" indent="-24765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o"/>
        <a:tabLst/>
        <a:defRPr b="1" baseline="0" cap="none" i="0" spc="0" strike="noStrike" sz="13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2647950" marR="0" indent="-24765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o"/>
        <a:tabLst/>
        <a:defRPr b="1" baseline="0" cap="none" i="0" spc="0" strike="noStrike" sz="13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2990850" marR="0" indent="-24765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o"/>
        <a:tabLst/>
        <a:defRPr b="1" baseline="0" cap="none" i="0" spc="0" strike="noStrike" sz="13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osha.europa.eu/en/user/login?destination=en/publications/better-schools-promoting-musculoskeletal-health" TargetMode="External"/><Relationship Id="rId4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sha.europa.eu/en/user/login?destination=en/publications/better-schools-promoting-musculoskeletal-health" TargetMode="External"/><Relationship Id="rId3" Type="http://schemas.openxmlformats.org/officeDocument/2006/relationships/hyperlink" Target="https://osha.europa.eu/en/publications/musculoskeletal-disorders-among-children-and-young-people-prevalence-risk-factors-preventive-measures" TargetMode="External"/><Relationship Id="rId4" Type="http://schemas.openxmlformats.org/officeDocument/2006/relationships/hyperlink" Target="https://osha.europa.eu/en/publications/executive-summary-musculoskeletal-disorders-among-children-and-young-people-prevalence-risk-factors-and-preventive-measures" TargetMode="External"/><Relationship Id="rId5" Type="http://schemas.openxmlformats.org/officeDocument/2006/relationships/hyperlink" Target="https://healthy-workplaces.eu/en/tools-and-publications/practical-tools?f%5B0%5D=field_msd_priority_area:3505" TargetMode="External"/><Relationship Id="rId6" Type="http://schemas.openxmlformats.org/officeDocument/2006/relationships/hyperlink" Target="https://oshwiki.eu/wiki/Schools_and_Students_on_the_Move_%E2%80%93_A_Finnish_initiative" TargetMode="External"/><Relationship Id="rId7" Type="http://schemas.openxmlformats.org/officeDocument/2006/relationships/hyperlink" Target="https://osha.europa.eu/en/publications/austrian-moving-school-model-school-quality-means-enabling-children-live-out-their/view" TargetMode="External"/><Relationship Id="rId8" Type="http://schemas.openxmlformats.org/officeDocument/2006/relationships/hyperlink" Target="https://oshwiki.eu/wiki/Musculoskeletal_Disorders_in_Children_and_Young_People" TargetMode="External"/><Relationship Id="rId9" Type="http://schemas.openxmlformats.org/officeDocument/2006/relationships/hyperlink" Target="https://oshwiki.eu/wiki/Musculoskeletal_Disorders_in_Teachers_and_Teaching_Assistants" TargetMode="External"/><Relationship Id="rId10" Type="http://schemas.openxmlformats.org/officeDocument/2006/relationships/hyperlink" Target="https://oshwiki.eu/wiki/Application_of_special_exercises_in_physical_education._The_Hungarian_prevention_programme" TargetMode="External"/><Relationship Id="rId11" Type="http://schemas.openxmlformats.org/officeDocument/2006/relationships/hyperlink" Target="https://oshwiki.eu/wiki/Daily_physical_education_as_part_of_holistic_health_promotion_in_Hungarian_schools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sha.europa.eu/en/themes/mainstreaming-osh-education" TargetMode="External"/><Relationship Id="rId3" Type="http://schemas.openxmlformats.org/officeDocument/2006/relationships/hyperlink" Target="https://www.napofilm.net/en/learning-with-napo/napo-for-teachers" TargetMode="External"/><Relationship Id="rId4" Type="http://schemas.openxmlformats.org/officeDocument/2006/relationships/hyperlink" Target="https://oshwiki.eu/wiki/Category:OSH_Education" TargetMode="External"/><Relationship Id="rId5" Type="http://schemas.openxmlformats.org/officeDocument/2006/relationships/hyperlink" Target="https://osha.europa.eu/en/publications/report-mainstreaming-occupational-safety-and-health-education" TargetMode="External"/><Relationship Id="rId6" Type="http://schemas.openxmlformats.org/officeDocument/2006/relationships/hyperlink" Target="https://osha.europa.eu/en/publications/osh-school-curriculum-requirements-and-activities-eu-member-states" TargetMode="External"/><Relationship Id="rId7" Type="http://schemas.openxmlformats.org/officeDocument/2006/relationships/hyperlink" Target="https://osha.europa.eu/en/publications/factsheet-82-osh-school-curriculum-member-state-activities-summary" TargetMode="External"/><Relationship Id="rId8" Type="http://schemas.openxmlformats.org/officeDocument/2006/relationships/hyperlink" Target="https://osha.europa.eu/en/publications/mainstreaming-occupational-safety-and-health-university-education" TargetMode="External"/><Relationship Id="rId9" Type="http://schemas.openxmlformats.org/officeDocument/2006/relationships/hyperlink" Target="http://osha.europa.eu/en/publications/reports/mainstream_osh_university_education" TargetMode="External"/><Relationship Id="rId10" Type="http://schemas.openxmlformats.org/officeDocument/2006/relationships/hyperlink" Target="https://osha.europa.eu/en/publications/training-teachers-deliver-risk-education-examples-mainstreaming-osh-teacher-training-programmes/view" TargetMode="External"/><Relationship Id="rId11" Type="http://schemas.openxmlformats.org/officeDocument/2006/relationships/hyperlink" Target="https://osha.europa.eu/en/tools-and-publications/publications/factsheets/103/view" TargetMode="External"/><Relationship Id="rId12" Type="http://schemas.openxmlformats.org/officeDocument/2006/relationships/hyperlink" Target="https://osha.europa.eu/en/tools-and-publications/publications/reports/occupational-safety-and-health-and-education-a-whole-school-approach/view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jpeg"/><Relationship Id="rId5" Type="http://schemas.openxmlformats.org/officeDocument/2006/relationships/hyperlink" Target="http://www.healthy-workplaces.eu/" TargetMode="External"/><Relationship Id="rId6" Type="http://schemas.openxmlformats.org/officeDocument/2006/relationships/hyperlink" Target="https://healthy-workplaces.eu/en/healthy-workplaces-newsletter" TargetMode="External"/><Relationship Id="rId7" Type="http://schemas.openxmlformats.org/officeDocument/2006/relationships/hyperlink" Target="http://twitter.com/eu_osha" TargetMode="External"/><Relationship Id="rId8" Type="http://schemas.openxmlformats.org/officeDocument/2006/relationships/image" Target="../media/image11.png"/><Relationship Id="rId9" Type="http://schemas.openxmlformats.org/officeDocument/2006/relationships/hyperlink" Target="https://www.facebook.com/EuropeanAgencyforSafetyandHealthatWork" TargetMode="External"/><Relationship Id="rId10" Type="http://schemas.openxmlformats.org/officeDocument/2006/relationships/image" Target="../media/image12.png"/><Relationship Id="rId11" Type="http://schemas.openxmlformats.org/officeDocument/2006/relationships/hyperlink" Target="http://www.youtube.com/user/EUOSHA" TargetMode="External"/><Relationship Id="rId12" Type="http://schemas.openxmlformats.org/officeDocument/2006/relationships/image" Target="../media/image13.png"/><Relationship Id="rId13" Type="http://schemas.openxmlformats.org/officeDocument/2006/relationships/hyperlink" Target="https://www.linkedin.com/company/europeanagency-for-safety-and-health-at-work" TargetMode="External"/><Relationship Id="rId14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ubtítulo 2"/>
          <p:cNvSpPr txBox="1"/>
          <p:nvPr/>
        </p:nvSpPr>
        <p:spPr>
          <a:xfrm>
            <a:off x="539750" y="2787774"/>
            <a:ext cx="7632700" cy="145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257175">
              <a:spcBef>
                <a:spcPts val="300"/>
              </a:spcBef>
              <a:defRPr b="1" sz="2400">
                <a:solidFill>
                  <a:schemeClr val="accent1"/>
                </a:solidFill>
              </a:defRPr>
            </a:lvl1pPr>
          </a:lstStyle>
          <a:p>
            <a:pPr/>
            <a:r>
              <a:t>Disturbi muscoloscheletrici (DMS) tra i bambini e i giovani - un approccio alla prevenzione nel corso della vita per la futura generazione di lavoratori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lide Number Placeholder 9"/>
          <p:cNvSpPr txBox="1"/>
          <p:nvPr>
            <p:ph type="sldNum" sz="quarter" idx="2"/>
          </p:nvPr>
        </p:nvSpPr>
        <p:spPr>
          <a:xfrm>
            <a:off x="8962251" y="4937597"/>
            <a:ext cx="180165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9972" t="0" r="19972" b="0"/>
          <a:stretch>
            <a:fillRect/>
          </a:stretch>
        </p:blipFill>
        <p:spPr>
          <a:xfrm>
            <a:off x="4211959" y="876992"/>
            <a:ext cx="3744419" cy="3507142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Content Placeholder 2"/>
          <p:cNvSpPr txBox="1"/>
          <p:nvPr>
            <p:ph type="body" idx="1"/>
          </p:nvPr>
        </p:nvSpPr>
        <p:spPr>
          <a:xfrm>
            <a:off x="527356" y="1010593"/>
            <a:ext cx="7645094" cy="32399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defRPr b="0" sz="1600"/>
            </a:pPr>
            <a:r>
              <a:t>Chiunque cerchi di migliorare la sicurezza e la salute sul lavoro deve iniziare a promuovere l'argomento fin dall'infanzia.</a:t>
            </a:r>
          </a:p>
          <a:p>
            <a:pPr>
              <a:lnSpc>
                <a:spcPct val="80000"/>
              </a:lnSpc>
              <a:defRPr b="0" sz="1600"/>
            </a:pPr>
          </a:p>
          <a:p>
            <a:pPr>
              <a:lnSpc>
                <a:spcPct val="80000"/>
              </a:lnSpc>
              <a:defRPr b="0" sz="1600"/>
            </a:pPr>
            <a:r>
              <a:t>Mainstreaming - o integrazione - della salute e della sicurezza nell'istruzione significa includerla sistematicamente nelle lezioni in classe.</a:t>
            </a:r>
          </a:p>
          <a:p>
            <a:pPr>
              <a:lnSpc>
                <a:spcPct val="80000"/>
              </a:lnSpc>
              <a:defRPr b="0" sz="1600"/>
            </a:pPr>
            <a:r>
              <a:t> </a:t>
            </a:r>
          </a:p>
          <a:p>
            <a:pPr>
              <a:lnSpc>
                <a:spcPct val="80000"/>
              </a:lnSpc>
              <a:defRPr b="0" sz="1600"/>
            </a:pPr>
            <a:r>
              <a:t>Se i bambini iniziano a conoscere la sicurezza e la salute quando imparano a leggere e scrivere, diventa una parte naturale del loro modo di lavorare, giocare e vivere.</a:t>
            </a:r>
          </a:p>
          <a:p>
            <a:pPr>
              <a:lnSpc>
                <a:spcPct val="80000"/>
              </a:lnSpc>
              <a:defRPr b="0" sz="1600"/>
            </a:pPr>
          </a:p>
          <a:p>
            <a:pPr>
              <a:lnSpc>
                <a:spcPct val="80000"/>
              </a:lnSpc>
              <a:defRPr b="0" sz="1600"/>
            </a:pPr>
            <a:r>
              <a:t>Le scuole sono molto adatte come ambienti per l'attuazione della prevenzione precoce e della promozione della salute.</a:t>
            </a:r>
          </a:p>
          <a:p>
            <a:pPr>
              <a:lnSpc>
                <a:spcPct val="80000"/>
              </a:lnSpc>
              <a:defRPr b="0" sz="1600"/>
            </a:pPr>
          </a:p>
          <a:p>
            <a:pPr>
              <a:lnSpc>
                <a:spcPct val="80000"/>
              </a:lnSpc>
              <a:defRPr b="0" sz="1600"/>
            </a:pPr>
            <a:r>
              <a:t>Le scuole possono contribuire alla prevenzione dei DMS.</a:t>
            </a:r>
          </a:p>
        </p:txBody>
      </p:sp>
      <p:sp>
        <p:nvSpPr>
          <p:cNvPr id="318" name="Title 1"/>
          <p:cNvSpPr txBox="1"/>
          <p:nvPr>
            <p:ph type="title"/>
          </p:nvPr>
        </p:nvSpPr>
        <p:spPr>
          <a:xfrm>
            <a:off x="584276" y="72878"/>
            <a:ext cx="7656363" cy="666104"/>
          </a:xfrm>
          <a:prstGeom prst="rect">
            <a:avLst/>
          </a:prstGeom>
        </p:spPr>
        <p:txBody>
          <a:bodyPr lIns="0" tIns="0" rIns="0" bIns="0"/>
          <a:lstStyle>
            <a:lvl1pPr defTabSz="322325">
              <a:defRPr sz="2256"/>
            </a:lvl1pPr>
          </a:lstStyle>
          <a:p>
            <a:pPr/>
            <a:r>
              <a:t>Integrare la sicurezza e la salute (muscoloscheletrica) nell'istruzione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lide Number Placeholder 9"/>
          <p:cNvSpPr txBox="1"/>
          <p:nvPr>
            <p:ph type="sldNum" sz="quarter" idx="2"/>
          </p:nvPr>
        </p:nvSpPr>
        <p:spPr>
          <a:xfrm>
            <a:off x="8968849" y="4937597"/>
            <a:ext cx="173567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9972" t="0" r="19972" b="0"/>
          <a:stretch>
            <a:fillRect/>
          </a:stretch>
        </p:blipFill>
        <p:spPr>
          <a:xfrm>
            <a:off x="4211959" y="876992"/>
            <a:ext cx="3744419" cy="3507142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Content Placeholder 2"/>
          <p:cNvSpPr txBox="1"/>
          <p:nvPr>
            <p:ph type="body" sz="quarter" idx="1"/>
          </p:nvPr>
        </p:nvSpPr>
        <p:spPr>
          <a:xfrm>
            <a:off x="597882" y="2922661"/>
            <a:ext cx="4896545" cy="1224138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b="0" sz="1800"/>
            </a:pPr>
            <a:r>
              <a:t>Rapporto disponibile su: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https://osha.europa.eu/en/user/login?destination=en/publications/better-schools-promoting-musculoskeletal-health</a:t>
            </a:r>
          </a:p>
        </p:txBody>
      </p:sp>
      <p:sp>
        <p:nvSpPr>
          <p:cNvPr id="323" name="Title 1"/>
          <p:cNvSpPr txBox="1"/>
          <p:nvPr>
            <p:ph type="title"/>
          </p:nvPr>
        </p:nvSpPr>
        <p:spPr>
          <a:xfrm>
            <a:off x="534251" y="0"/>
            <a:ext cx="7656363" cy="666103"/>
          </a:xfrm>
          <a:prstGeom prst="rect">
            <a:avLst/>
          </a:prstGeom>
        </p:spPr>
        <p:txBody>
          <a:bodyPr lIns="0" tIns="0" rIns="0" bIns="0"/>
          <a:lstStyle>
            <a:lvl1pPr defTabSz="322325">
              <a:defRPr sz="2256"/>
            </a:lvl1pPr>
          </a:lstStyle>
          <a:p>
            <a:pPr/>
            <a:r>
              <a:t>Portare più movimento nelle scuole - Creare scuole che si muovono!  Relazione dell'EU-OSHA</a:t>
            </a:r>
          </a:p>
        </p:txBody>
      </p:sp>
      <p:pic>
        <p:nvPicPr>
          <p:cNvPr id="324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3279" y="2301710"/>
            <a:ext cx="1698073" cy="2317962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Content Placeholder 2"/>
          <p:cNvSpPr txBox="1"/>
          <p:nvPr/>
        </p:nvSpPr>
        <p:spPr>
          <a:xfrm>
            <a:off x="686650" y="1068387"/>
            <a:ext cx="7855855" cy="1295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179549" indent="-179549" algn="just" defTabSz="325754">
              <a:spcBef>
                <a:spcPts val="300"/>
              </a:spcBef>
              <a:buClr>
                <a:schemeClr val="accent1"/>
              </a:buClr>
              <a:buSzPct val="100000"/>
              <a:buChar char="▪"/>
              <a:defRPr sz="1710">
                <a:solidFill>
                  <a:schemeClr val="accent1"/>
                </a:solidFill>
              </a:defRPr>
            </a:pPr>
            <a:r>
              <a:t>Una relazione dell'EU-OSHA fornisce uno sguardo completo su come le scuole possono contribuire alla prevenzione precoce e a lungo termine dei DMS.</a:t>
            </a:r>
          </a:p>
          <a:p>
            <a:pPr marL="179549" indent="-179549" algn="just" defTabSz="325754">
              <a:spcBef>
                <a:spcPts val="300"/>
              </a:spcBef>
              <a:buClr>
                <a:schemeClr val="accent1"/>
              </a:buClr>
              <a:buSzPct val="100000"/>
              <a:buChar char="▪"/>
              <a:defRPr sz="1710">
                <a:solidFill>
                  <a:schemeClr val="accent1"/>
                </a:solidFill>
              </a:defRPr>
            </a:pPr>
            <a:r>
              <a:t>La relazione comprende anche un "approccio strategico per la promozione dell'attività fisica e la prevenzione dei DMS nelle scuole".</a:t>
            </a:r>
            <a:endParaRPr b="1" sz="1235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lide Number Placeholder 9"/>
          <p:cNvSpPr txBox="1"/>
          <p:nvPr>
            <p:ph type="sldNum" sz="quarter" idx="2"/>
          </p:nvPr>
        </p:nvSpPr>
        <p:spPr>
          <a:xfrm>
            <a:off x="8962251" y="4937597"/>
            <a:ext cx="180165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8" name="Content Placeholder 2"/>
          <p:cNvSpPr txBox="1"/>
          <p:nvPr>
            <p:ph type="body" idx="1"/>
          </p:nvPr>
        </p:nvSpPr>
        <p:spPr>
          <a:xfrm>
            <a:off x="531469" y="913876"/>
            <a:ext cx="7620036" cy="3452192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b="0" sz="1600"/>
            </a:pPr>
            <a:r>
              <a:t>Report -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Better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Schools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by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promoting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Musculoskeletal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Health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 </a:t>
            </a:r>
          </a:p>
          <a:p>
            <a:pPr>
              <a:defRPr b="0" sz="1600"/>
            </a:pPr>
            <a:r>
              <a:t>Report -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Musculoskeletal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disorders among children and young people: prevalence, risk factors, preventive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measures</a:t>
            </a:r>
            <a:r>
              <a:t>  &amp;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Summary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report</a:t>
            </a:r>
          </a:p>
          <a:p>
            <a:pPr>
              <a:defRPr b="0" sz="1600"/>
            </a:pPr>
            <a:r>
              <a:rPr u="sng">
                <a:uFill>
                  <a:solidFill>
                    <a:schemeClr val="accent1"/>
                  </a:solidFill>
                </a:uFill>
                <a:hlinkClick r:id="rId5" invalidUrl="" action="" tgtFrame="" tooltip="" history="1" highlightClick="0" endSnd="0"/>
              </a:rPr>
              <a:t>MSDs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5" invalidUrl="" action="" tgtFrame="" tooltip="" history="1" highlightClick="0" endSnd="0"/>
              </a:rPr>
              <a:t>database – Future generation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5" invalidUrl="" action="" tgtFrame="" tooltip="" history="1" highlightClick="0" endSnd="0"/>
              </a:rPr>
              <a:t>resources</a:t>
            </a:r>
          </a:p>
          <a:p>
            <a:pPr>
              <a:defRPr b="0" sz="1600"/>
            </a:pPr>
            <a:r>
              <a:t>OSHwiki articles: 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Tx/>
              <a:buFont typeface="Arial"/>
              <a:defRPr b="0" sz="1600">
                <a:solidFill>
                  <a:srgbClr val="000000"/>
                </a:solidFill>
              </a:defRPr>
            </a:pP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6" invalidUrl="" action="" tgtFrame="" tooltip="" history="1" highlightClick="0" endSnd="0"/>
              </a:rPr>
              <a:t>Schools and students on the Move – A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6" invalidUrl="" action="" tgtFrame="" tooltip="" history="1" highlightClick="0" endSnd="0"/>
              </a:rPr>
              <a:t>finnish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6" invalidUrl="" action="" tgtFrame="" tooltip="" history="1" highlightClick="0" endSnd="0"/>
              </a:rPr>
              <a:t> initiative </a:t>
            </a:r>
          </a:p>
          <a:p>
            <a:pPr lvl="1">
              <a:spcBef>
                <a:spcPts val="0"/>
              </a:spcBef>
              <a:buClrTx/>
              <a:buFont typeface="Arial"/>
              <a:defRPr b="0" sz="1600">
                <a:solidFill>
                  <a:srgbClr val="000000"/>
                </a:solidFill>
              </a:defRPr>
            </a:pP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7" invalidUrl="" action="" tgtFrame="" tooltip="" history="1" highlightClick="0" endSnd="0"/>
              </a:rPr>
              <a:t>The Austrian Moving School model: school quality means enabling the children to live out their natural need for exercise </a:t>
            </a:r>
          </a:p>
          <a:p>
            <a:pPr lvl="1">
              <a:spcBef>
                <a:spcPts val="0"/>
              </a:spcBef>
              <a:buClrTx/>
              <a:buFont typeface="Arial"/>
              <a:defRPr b="0" sz="1600">
                <a:solidFill>
                  <a:srgbClr val="000000"/>
                </a:solidFill>
              </a:defRPr>
            </a:pP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8" invalidUrl="" action="" tgtFrame="" tooltip="" history="1" highlightClick="0" endSnd="0"/>
              </a:rPr>
              <a:t>Musculoskeletal Disorders in Children and Young People</a:t>
            </a:r>
          </a:p>
          <a:p>
            <a:pPr lvl="1">
              <a:spcBef>
                <a:spcPts val="0"/>
              </a:spcBef>
              <a:buClrTx/>
              <a:buFont typeface="Arial"/>
              <a:defRPr b="0" sz="1600">
                <a:solidFill>
                  <a:srgbClr val="000000"/>
                </a:solidFill>
              </a:defRPr>
            </a:pP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9" invalidUrl="" action="" tgtFrame="" tooltip="" history="1" highlightClick="0" endSnd="0"/>
              </a:rPr>
              <a:t>Musculoskeletal Disorders in Teachers and Teaching Assistants </a:t>
            </a:r>
          </a:p>
          <a:p>
            <a:pPr lvl="1">
              <a:spcBef>
                <a:spcPts val="0"/>
              </a:spcBef>
              <a:buClrTx/>
              <a:buFont typeface="Arial"/>
              <a:defRPr b="0" sz="1600">
                <a:solidFill>
                  <a:srgbClr val="000000"/>
                </a:solidFill>
              </a:defRPr>
            </a:pP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10" invalidUrl="" action="" tgtFrame="" tooltip="" history="1" highlightClick="0" endSnd="0"/>
              </a:rPr>
              <a:t>Application of special exercises in physical education. The Hungarian prevention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10" invalidUrl="" action="" tgtFrame="" tooltip="" history="1" highlightClick="0" endSnd="0"/>
              </a:rPr>
              <a:t>programme</a:t>
            </a:r>
          </a:p>
          <a:p>
            <a:pPr lvl="1">
              <a:spcBef>
                <a:spcPts val="0"/>
              </a:spcBef>
              <a:buClrTx/>
              <a:buFont typeface="Arial"/>
              <a:defRPr b="0" sz="1600">
                <a:solidFill>
                  <a:srgbClr val="000000"/>
                </a:solidFill>
              </a:defRPr>
            </a:pP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11" invalidUrl="" action="" tgtFrame="" tooltip="" history="1" highlightClick="0" endSnd="0"/>
              </a:rPr>
              <a:t>Daily physical education as part of holistic health promotion in Hungarian schools</a:t>
            </a:r>
          </a:p>
        </p:txBody>
      </p:sp>
      <p:sp>
        <p:nvSpPr>
          <p:cNvPr id="329" name="Title 1"/>
          <p:cNvSpPr txBox="1"/>
          <p:nvPr>
            <p:ph type="title"/>
          </p:nvPr>
        </p:nvSpPr>
        <p:spPr>
          <a:xfrm>
            <a:off x="539749" y="-1"/>
            <a:ext cx="7632701" cy="666103"/>
          </a:xfrm>
          <a:prstGeom prst="rect">
            <a:avLst/>
          </a:prstGeom>
        </p:spPr>
        <p:txBody>
          <a:bodyPr lIns="0" tIns="0" rIns="0" bIns="0"/>
          <a:lstStyle>
            <a:lvl1pPr defTabSz="322325">
              <a:defRPr sz="2256"/>
            </a:lvl1pPr>
          </a:lstStyle>
          <a:p>
            <a:pPr/>
            <a:r>
              <a:t>Pubblicazioni e risorse dell'EU-OSHA incentrate sui DMS e su bambini e giovani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Number Placeholder 9"/>
          <p:cNvSpPr txBox="1"/>
          <p:nvPr>
            <p:ph type="sldNum" sz="quarter" idx="2"/>
          </p:nvPr>
        </p:nvSpPr>
        <p:spPr>
          <a:xfrm>
            <a:off x="8962251" y="4937597"/>
            <a:ext cx="180165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2" name="Content Placeholder 2"/>
          <p:cNvSpPr txBox="1"/>
          <p:nvPr>
            <p:ph type="body" idx="1"/>
          </p:nvPr>
        </p:nvSpPr>
        <p:spPr>
          <a:xfrm>
            <a:off x="699083" y="1107850"/>
            <a:ext cx="7632898" cy="330815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  <a:defRPr b="0" sz="1400"/>
            </a:pPr>
            <a:r>
              <a:t>Tutte le pubblicazioni relative ai giovani e all'integrazione della SSL nell'istruzione possono essere trovate qui </a:t>
            </a:r>
          </a:p>
          <a:p>
            <a:pPr>
              <a:lnSpc>
                <a:spcPct val="90000"/>
              </a:lnSpc>
              <a:defRPr b="0" sz="1400"/>
            </a:pP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Web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area dedicated to mainstreaming OSH into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education</a:t>
            </a:r>
            <a:r>
              <a:t> </a:t>
            </a:r>
          </a:p>
          <a:p>
            <a:pPr>
              <a:lnSpc>
                <a:spcPct val="90000"/>
              </a:lnSpc>
              <a:defRPr b="0" sz="1400"/>
            </a:pPr>
            <a:r>
              <a:rPr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Napo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for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teachers</a:t>
            </a:r>
          </a:p>
          <a:p>
            <a:pPr>
              <a:lnSpc>
                <a:spcPct val="90000"/>
              </a:lnSpc>
              <a:defRPr b="0" sz="1400"/>
            </a:pPr>
            <a:r>
              <a:rPr u="sng"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OSH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and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education</a:t>
            </a:r>
          </a:p>
          <a:p>
            <a:pPr>
              <a:lnSpc>
                <a:spcPct val="90000"/>
              </a:lnSpc>
              <a:defRPr b="0" sz="1400"/>
            </a:pPr>
            <a:r>
              <a:t>Report -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5" invalidUrl="" action="" tgtFrame="" tooltip="" history="1" highlightClick="0" endSnd="0"/>
              </a:rPr>
              <a:t>Mainstreaming occupational safety and health into education</a:t>
            </a:r>
            <a:r>
              <a:t> </a:t>
            </a:r>
          </a:p>
          <a:p>
            <a:pPr>
              <a:lnSpc>
                <a:spcPct val="90000"/>
              </a:lnSpc>
              <a:defRPr b="0" sz="1400"/>
            </a:pPr>
            <a:r>
              <a:t>Report -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6" invalidUrl="" action="" tgtFrame="" tooltip="" history="1" highlightClick="0" endSnd="0"/>
              </a:rPr>
              <a:t>OSH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6" invalidUrl="" action="" tgtFrame="" tooltip="" history="1" highlightClick="0" endSnd="0"/>
              </a:rPr>
              <a:t>in the school curriculum: requirements and activities in the Member States</a:t>
            </a:r>
            <a:r>
              <a:t>, &amp;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7" invalidUrl="" action="" tgtFrame="" tooltip="" history="1" highlightClick="0" endSnd="0"/>
              </a:rPr>
              <a:t>Summary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7" invalidUrl="" action="" tgtFrame="" tooltip="" history="1" highlightClick="0" endSnd="0"/>
              </a:rPr>
              <a:t>report</a:t>
            </a:r>
          </a:p>
          <a:p>
            <a:pPr>
              <a:lnSpc>
                <a:spcPct val="90000"/>
              </a:lnSpc>
              <a:defRPr b="0" sz="1400"/>
            </a:pPr>
            <a:r>
              <a:t>Report -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8" invalidUrl="" action="" tgtFrame="" tooltip="" history="1" highlightClick="0" endSnd="0"/>
              </a:rPr>
              <a:t>Challenges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8" invalidUrl="" action="" tgtFrame="" tooltip="" history="1" highlightClick="0" endSnd="0"/>
              </a:rPr>
              <a:t>and opportunities for mainstreaming OSH into university education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9" invalidUrl="" action="" tgtFrame="" tooltip="" history="1" highlightClick="0" endSnd="0"/>
              </a:rPr>
              <a:t>http://osha.europa.eu/en/publications/reports/mainstream_osh_university_education</a:t>
            </a:r>
            <a:r>
              <a:t> &amp; Summary report </a:t>
            </a:r>
          </a:p>
          <a:p>
            <a:pPr>
              <a:lnSpc>
                <a:spcPct val="90000"/>
              </a:lnSpc>
              <a:defRPr b="0" sz="1400"/>
            </a:pPr>
            <a:r>
              <a:t>Report -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10" invalidUrl="" action="" tgtFrame="" tooltip="" history="1" highlightClick="0" endSnd="0"/>
              </a:rPr>
              <a:t>Training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10" invalidUrl="" action="" tgtFrame="" tooltip="" history="1" highlightClick="0" endSnd="0"/>
              </a:rPr>
              <a:t>teachers to deliver risk education – Examples of mainstreaming OSH into teacher training programmes</a:t>
            </a:r>
            <a:r>
              <a:t>, &amp;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11" invalidUrl="" action="" tgtFrame="" tooltip="" history="1" highlightClick="0" endSnd="0"/>
              </a:rPr>
              <a:t>Summary report</a:t>
            </a:r>
            <a:r>
              <a:t> </a:t>
            </a:r>
          </a:p>
          <a:p>
            <a:pPr>
              <a:lnSpc>
                <a:spcPct val="90000"/>
              </a:lnSpc>
              <a:defRPr b="0" sz="1400"/>
            </a:pPr>
            <a:r>
              <a:t>Report -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12" invalidUrl="" action="" tgtFrame="" tooltip="" history="1" highlightClick="0" endSnd="0"/>
              </a:rPr>
              <a:t>Occupational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12" invalidUrl="" action="" tgtFrame="" tooltip="" history="1" highlightClick="0" endSnd="0"/>
              </a:rPr>
              <a:t>safety and health and education: a whole-school </a:t>
            </a:r>
            <a:r>
              <a:rPr u="sng">
                <a:uFill>
                  <a:solidFill>
                    <a:schemeClr val="accent1"/>
                  </a:solidFill>
                </a:uFill>
                <a:hlinkClick r:id="rId12" invalidUrl="" action="" tgtFrame="" tooltip="" history="1" highlightClick="0" endSnd="0"/>
              </a:rPr>
              <a:t>approach</a:t>
            </a:r>
          </a:p>
        </p:txBody>
      </p:sp>
      <p:sp>
        <p:nvSpPr>
          <p:cNvPr id="333" name="Title 1"/>
          <p:cNvSpPr txBox="1"/>
          <p:nvPr>
            <p:ph type="title"/>
          </p:nvPr>
        </p:nvSpPr>
        <p:spPr>
          <a:xfrm>
            <a:off x="539749" y="-1"/>
            <a:ext cx="7632701" cy="666103"/>
          </a:xfrm>
          <a:prstGeom prst="rect">
            <a:avLst/>
          </a:prstGeom>
        </p:spPr>
        <p:txBody>
          <a:bodyPr lIns="0" tIns="0" rIns="0" bIns="0"/>
          <a:lstStyle>
            <a:lvl1pPr defTabSz="322325">
              <a:defRPr sz="2256"/>
            </a:lvl1pPr>
          </a:lstStyle>
          <a:p>
            <a:pPr/>
            <a:r>
              <a:t>Principali pubblicazioni e risorse dell'EU-OSHA incentrate sull'integrazione della SSL nell'istruzione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lide Number Placeholder 9"/>
          <p:cNvSpPr txBox="1"/>
          <p:nvPr>
            <p:ph type="sldNum" sz="quarter" idx="2"/>
          </p:nvPr>
        </p:nvSpPr>
        <p:spPr>
          <a:xfrm>
            <a:off x="8962251" y="4937597"/>
            <a:ext cx="180165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6" name="Title 1"/>
          <p:cNvSpPr txBox="1"/>
          <p:nvPr>
            <p:ph type="title"/>
          </p:nvPr>
        </p:nvSpPr>
        <p:spPr>
          <a:xfrm>
            <a:off x="539750" y="-1"/>
            <a:ext cx="7470124" cy="6653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pPr/>
            <a:r>
              <a:t>Unisciti a noi e alleggerisci il carico!</a:t>
            </a:r>
          </a:p>
        </p:txBody>
      </p:sp>
      <p:pic>
        <p:nvPicPr>
          <p:cNvPr id="33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309" y="627533"/>
            <a:ext cx="7180580" cy="4039077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Content Placeholder 2"/>
          <p:cNvSpPr txBox="1"/>
          <p:nvPr>
            <p:ph type="body" idx="1"/>
          </p:nvPr>
        </p:nvSpPr>
        <p:spPr>
          <a:xfrm>
            <a:off x="467543" y="987574"/>
            <a:ext cx="7464919" cy="3645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 sz="500"/>
            </a:pPr>
          </a:p>
          <a:p>
            <a:pPr>
              <a:buSzPct val="120000"/>
              <a:buFont typeface="Wingdings"/>
              <a:buBlip>
                <a:blip r:embed="rId4"/>
              </a:buBlip>
              <a:defRPr sz="1600"/>
            </a:pPr>
            <a:r>
              <a:t>Find out more on the campaign website:</a:t>
            </a:r>
          </a:p>
          <a:p>
            <a:pPr lvl="1" marL="0" indent="188999">
              <a:spcBef>
                <a:spcPts val="0"/>
              </a:spcBef>
              <a:buSzTx/>
              <a:buFont typeface="Wingdings"/>
              <a:buNone/>
              <a:defRPr sz="1600"/>
            </a:pPr>
            <a:r>
              <a:rPr u="sng">
                <a:uFill>
                  <a:solidFill>
                    <a:schemeClr val="accent1"/>
                  </a:solidFill>
                </a:uFill>
                <a:hlinkClick r:id="rId5" invalidUrl="" action="" tgtFrame="" tooltip="" history="1" highlightClick="0" endSnd="0"/>
              </a:rPr>
              <a:t>healthy-workplaces.eu</a:t>
            </a:r>
          </a:p>
          <a:p>
            <a:pPr lvl="1">
              <a:spcBef>
                <a:spcPts val="0"/>
              </a:spcBef>
              <a:buSzPct val="120000"/>
              <a:buFont typeface="Wingdings"/>
              <a:buBlip>
                <a:blip r:embed="rId4"/>
              </a:buBlip>
              <a:defRPr b="0" sz="1600"/>
            </a:pPr>
          </a:p>
          <a:p>
            <a:pPr>
              <a:buSzPct val="120000"/>
              <a:buFont typeface="Wingdings"/>
              <a:buBlip>
                <a:blip r:embed="rId4"/>
              </a:buBlip>
              <a:defRPr sz="1600"/>
            </a:pPr>
            <a:r>
              <a:t>Subscribe to our campaign newsletter:</a:t>
            </a:r>
          </a:p>
          <a:p>
            <a:pPr lvl="1" marL="0" indent="188999">
              <a:spcBef>
                <a:spcPts val="0"/>
              </a:spcBef>
              <a:buSzTx/>
              <a:buFont typeface="Wingdings"/>
              <a:buNone/>
              <a:defRPr sz="1600" u="sng"/>
            </a:pPr>
            <a:r>
              <a:rPr>
                <a:uFill>
                  <a:solidFill>
                    <a:schemeClr val="accent1"/>
                  </a:solidFill>
                </a:uFill>
                <a:hlinkClick r:id="rId6" invalidUrl="" action="" tgtFrame="" tooltip="" history="1" highlightClick="0" endSnd="0"/>
              </a:rPr>
              <a:t>https://healthy-workplaces.eu/en/healthy-workplaces-newsletter</a:t>
            </a:r>
          </a:p>
          <a:p>
            <a:pPr marL="0" indent="0">
              <a:buSzTx/>
              <a:buFont typeface="Wingdings"/>
              <a:buNone/>
              <a:defRPr sz="800"/>
            </a:pPr>
          </a:p>
          <a:p>
            <a:pPr>
              <a:buSzPct val="120000"/>
              <a:buFont typeface="Wingdings"/>
              <a:buBlip>
                <a:blip r:embed="rId4"/>
              </a:buBlip>
              <a:defRPr sz="1600"/>
            </a:pPr>
            <a:r>
              <a:t>Keep up to date with activities and events through social media:</a:t>
            </a:r>
          </a:p>
        </p:txBody>
      </p:sp>
      <p:pic>
        <p:nvPicPr>
          <p:cNvPr id="339" name="Picture 14" descr="Picture 14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1395" y="3229693"/>
            <a:ext cx="354288" cy="288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16" descr="Picture 16">
            <a:hlinkClick r:id="rId9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69971" y="3220782"/>
            <a:ext cx="288033" cy="288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Picture 12" descr="Picture 12">
            <a:hlinkClick r:id="rId11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36531" y="3217802"/>
            <a:ext cx="288033" cy="288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18" descr="Picture 18">
            <a:hlinkClick r:id="rId1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175286" y="3216586"/>
            <a:ext cx="288033" cy="288034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Rectangle 3"/>
          <p:cNvSpPr txBox="1"/>
          <p:nvPr/>
        </p:nvSpPr>
        <p:spPr>
          <a:xfrm>
            <a:off x="2693952" y="3229693"/>
            <a:ext cx="2090414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chemeClr val="accent2"/>
                </a:solidFill>
              </a:defRPr>
            </a:lvl1pPr>
          </a:lstStyle>
          <a:p>
            <a:pPr/>
            <a:r>
              <a:t>#EUhealthyworkplaces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Number Placeholder 9"/>
          <p:cNvSpPr txBox="1"/>
          <p:nvPr>
            <p:ph type="sldNum" sz="quarter" idx="2"/>
          </p:nvPr>
        </p:nvSpPr>
        <p:spPr>
          <a:xfrm>
            <a:off x="9015415" y="4951383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Title 1"/>
          <p:cNvSpPr txBox="1"/>
          <p:nvPr>
            <p:ph type="title"/>
          </p:nvPr>
        </p:nvSpPr>
        <p:spPr>
          <a:xfrm>
            <a:off x="539750" y="0"/>
            <a:ext cx="7632700" cy="666000"/>
          </a:xfrm>
          <a:prstGeom prst="rect">
            <a:avLst/>
          </a:prstGeom>
        </p:spPr>
        <p:txBody>
          <a:bodyPr lIns="0" tIns="0" rIns="0" bIns="0"/>
          <a:lstStyle>
            <a:lvl1pPr defTabSz="241744">
              <a:defRPr sz="2256"/>
            </a:lvl1pPr>
          </a:lstStyle>
          <a:p>
            <a:pPr/>
            <a:r>
              <a:t>Il problema - Alta prevalenza di DMS tra i bambini e i giovani</a:t>
            </a:r>
          </a:p>
        </p:txBody>
      </p:sp>
      <p:sp>
        <p:nvSpPr>
          <p:cNvPr id="263" name="Content Placeholder 2"/>
          <p:cNvSpPr txBox="1"/>
          <p:nvPr>
            <p:ph type="body" sz="half" idx="1"/>
          </p:nvPr>
        </p:nvSpPr>
        <p:spPr>
          <a:xfrm>
            <a:off x="517193" y="1131589"/>
            <a:ext cx="7439184" cy="2520282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b="0" sz="1800"/>
            </a:pPr>
            <a:r>
              <a:t>La prevalenza dei DMS nei bambini e nei giovani (da 7 a 26,5 anni) che non sono ancora entrati nel mercato del lavoro è molto alta, circa il 30%.</a:t>
            </a:r>
          </a:p>
          <a:p>
            <a:pPr>
              <a:defRPr b="0" sz="1800"/>
            </a:pPr>
          </a:p>
          <a:p>
            <a:pPr>
              <a:defRPr b="0" sz="1800"/>
            </a:pPr>
            <a:r>
              <a:t>La prevalenza media nei giovani lavoratori (da 15 a 32 anni) che sono entrati nel mercato del lavoro è leggermente più alta, circa il 34%.</a:t>
            </a:r>
          </a:p>
        </p:txBody>
      </p:sp>
      <p:sp>
        <p:nvSpPr>
          <p:cNvPr id="264" name="Title 1"/>
          <p:cNvSpPr txBox="1"/>
          <p:nvPr/>
        </p:nvSpPr>
        <p:spPr>
          <a:xfrm>
            <a:off x="683568" y="3288455"/>
            <a:ext cx="6768752" cy="400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342900">
              <a:defRPr b="1" sz="1400">
                <a:solidFill>
                  <a:schemeClr val="accent2"/>
                </a:solidFill>
              </a:defRPr>
            </a:lvl1pPr>
          </a:lstStyle>
          <a:p>
            <a:pPr/>
            <a:r>
              <a:t>EU OSHA, Disturbi muscoloscheletrici tra i bambini e i giovani: prevalenza, fattori di rischio, misure preventive,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lide Number Placeholder 9"/>
          <p:cNvSpPr txBox="1"/>
          <p:nvPr>
            <p:ph type="sldNum" sz="quarter" idx="2"/>
          </p:nvPr>
        </p:nvSpPr>
        <p:spPr>
          <a:xfrm>
            <a:off x="9015415" y="4951383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Content Placeholder 2"/>
          <p:cNvSpPr txBox="1"/>
          <p:nvPr>
            <p:ph type="body" idx="1"/>
          </p:nvPr>
        </p:nvSpPr>
        <p:spPr>
          <a:xfrm>
            <a:off x="525193" y="905935"/>
            <a:ext cx="7645901" cy="3456385"/>
          </a:xfrm>
          <a:prstGeom prst="rect">
            <a:avLst/>
          </a:prstGeom>
        </p:spPr>
        <p:txBody>
          <a:bodyPr lIns="0" tIns="0" rIns="0" bIns="0"/>
          <a:lstStyle/>
          <a:p>
            <a:pPr marL="130410" indent="-130410" algn="just" defTabSz="236601">
              <a:spcBef>
                <a:spcPts val="200"/>
              </a:spcBef>
              <a:defRPr b="0" sz="1656"/>
            </a:pPr>
            <a:r>
              <a:t>I giovani arrivano sul posto di lavoro con DMS preesistenti che possono essere potenzialmente esacerbati dal lavoro.</a:t>
            </a:r>
          </a:p>
          <a:p>
            <a:pPr marL="130410" indent="-130410" algn="just" defTabSz="236601">
              <a:spcBef>
                <a:spcPts val="200"/>
              </a:spcBef>
              <a:defRPr b="0" sz="1656"/>
            </a:pPr>
          </a:p>
          <a:p>
            <a:pPr marL="130410" indent="-130410" algn="just" defTabSz="236601">
              <a:spcBef>
                <a:spcPts val="200"/>
              </a:spcBef>
              <a:defRPr b="0" sz="1656"/>
            </a:pPr>
            <a:r>
              <a:t>È necessario un approccio basato sul corso della vita per affrontare le condizioni muscoloscheletriche e la salute muscoloscheletrica (a partire dall'infanzia).</a:t>
            </a:r>
          </a:p>
          <a:p>
            <a:pPr marL="130410" indent="-130410" algn="just" defTabSz="236601">
              <a:spcBef>
                <a:spcPts val="200"/>
              </a:spcBef>
              <a:defRPr b="0" sz="1656"/>
            </a:pPr>
          </a:p>
          <a:p>
            <a:pPr marL="130410" indent="-130410" algn="just" defTabSz="236601">
              <a:spcBef>
                <a:spcPts val="200"/>
              </a:spcBef>
              <a:defRPr b="0" sz="1656"/>
            </a:pPr>
            <a:r>
              <a:t>Questo approccio ha il potenziale per migliorare la comprensione di come e perché le condizioni muscoloscheletriche si verificano nel corso della vita e come la salute muscoloscheletrica può essere promossa.</a:t>
            </a:r>
          </a:p>
          <a:p>
            <a:pPr marL="130410" indent="-130410" algn="just" defTabSz="236601">
              <a:spcBef>
                <a:spcPts val="200"/>
              </a:spcBef>
              <a:defRPr b="0" sz="1656"/>
            </a:pPr>
          </a:p>
          <a:p>
            <a:pPr marL="130410" indent="-130410" algn="just" defTabSz="236601">
              <a:spcBef>
                <a:spcPts val="200"/>
              </a:spcBef>
              <a:defRPr b="0" sz="1656"/>
            </a:pPr>
            <a:r>
              <a:t>Prevenire i DMS nei bambini e nei giovani aiuterà a diminuire la prevalenza dei DMS tra i lavoratori (indipendentemente dalla loro età).</a:t>
            </a:r>
          </a:p>
        </p:txBody>
      </p:sp>
      <p:sp>
        <p:nvSpPr>
          <p:cNvPr id="270" name="Title 1"/>
          <p:cNvSpPr txBox="1"/>
          <p:nvPr/>
        </p:nvSpPr>
        <p:spPr>
          <a:xfrm>
            <a:off x="539750" y="-844"/>
            <a:ext cx="7632700" cy="701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257175">
              <a:defRPr b="1" sz="2400">
                <a:solidFill>
                  <a:schemeClr val="accent1"/>
                </a:solidFill>
              </a:defRPr>
            </a:lvl1pPr>
          </a:lstStyle>
          <a:p>
            <a:pPr/>
            <a:r>
              <a:t>Importanza di promuovere la salute muscoloscheletrica dei bambini e dei giovani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lide Number Placeholder 9"/>
          <p:cNvSpPr txBox="1"/>
          <p:nvPr>
            <p:ph type="sldNum" sz="quarter" idx="2"/>
          </p:nvPr>
        </p:nvSpPr>
        <p:spPr>
          <a:xfrm>
            <a:off x="9011693" y="4937597"/>
            <a:ext cx="130723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19972" t="0" r="19972" b="0"/>
          <a:stretch>
            <a:fillRect/>
          </a:stretch>
        </p:blipFill>
        <p:spPr>
          <a:xfrm>
            <a:off x="4211959" y="876992"/>
            <a:ext cx="3744419" cy="350714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Content Placeholder 2"/>
          <p:cNvSpPr txBox="1"/>
          <p:nvPr>
            <p:ph type="body" sz="half" idx="1"/>
          </p:nvPr>
        </p:nvSpPr>
        <p:spPr>
          <a:xfrm>
            <a:off x="528898" y="1131590"/>
            <a:ext cx="7200604" cy="2012008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spcBef>
                <a:spcPts val="0"/>
              </a:spcBef>
              <a:buClrTx/>
              <a:buFont typeface="Arial"/>
              <a:defRPr b="0" sz="1800">
                <a:solidFill>
                  <a:srgbClr val="000000"/>
                </a:solidFill>
              </a:defRPr>
            </a:pPr>
            <a:r>
              <a:t>La maggior parte dei fattori di rischio associati a un maggior rischio di DMS nei bambini e nei giovani sono prevenibili e gestibili:</a:t>
            </a:r>
          </a:p>
          <a:p>
            <a:pPr lvl="1">
              <a:spcBef>
                <a:spcPts val="0"/>
              </a:spcBef>
              <a:buClrTx/>
              <a:buFont typeface="Arial"/>
              <a:defRPr b="0" sz="1800">
                <a:solidFill>
                  <a:srgbClr val="000000"/>
                </a:solidFill>
              </a:defRPr>
            </a:pPr>
            <a:r>
              <a:t>Sovrappeso </a:t>
            </a:r>
          </a:p>
          <a:p>
            <a:pPr lvl="1">
              <a:spcBef>
                <a:spcPts val="0"/>
              </a:spcBef>
              <a:buClrTx/>
              <a:buFont typeface="Arial"/>
              <a:defRPr b="0" sz="1800">
                <a:solidFill>
                  <a:srgbClr val="000000"/>
                </a:solidFill>
              </a:defRPr>
            </a:pPr>
            <a:r>
              <a:t>Inattività fisica / sedentarietà</a:t>
            </a:r>
          </a:p>
          <a:p>
            <a:pPr lvl="1">
              <a:spcBef>
                <a:spcPts val="0"/>
              </a:spcBef>
              <a:buClrTx/>
              <a:buFont typeface="Arial"/>
              <a:defRPr b="0" sz="1800">
                <a:solidFill>
                  <a:srgbClr val="000000"/>
                </a:solidFill>
              </a:defRPr>
            </a:pPr>
            <a:r>
              <a:t>Infortuni sportivi</a:t>
            </a:r>
          </a:p>
          <a:p>
            <a:pPr lvl="1">
              <a:spcBef>
                <a:spcPts val="0"/>
              </a:spcBef>
              <a:buClrTx/>
              <a:buFont typeface="Arial"/>
              <a:defRPr b="0" sz="1800">
                <a:solidFill>
                  <a:srgbClr val="000000"/>
                </a:solidFill>
              </a:defRPr>
            </a:pPr>
            <a:r>
              <a:t>Posture scorrette o inadeguate</a:t>
            </a:r>
          </a:p>
          <a:p>
            <a:pPr lvl="1">
              <a:spcBef>
                <a:spcPts val="0"/>
              </a:spcBef>
              <a:buClrTx/>
              <a:buFont typeface="Arial"/>
              <a:defRPr b="0" sz="1800">
                <a:solidFill>
                  <a:srgbClr val="000000"/>
                </a:solidFill>
              </a:defRPr>
            </a:pPr>
            <a:r>
              <a:t>…</a:t>
            </a:r>
          </a:p>
        </p:txBody>
      </p:sp>
      <p:sp>
        <p:nvSpPr>
          <p:cNvPr id="277" name="Title 1"/>
          <p:cNvSpPr txBox="1"/>
          <p:nvPr>
            <p:ph type="title"/>
          </p:nvPr>
        </p:nvSpPr>
        <p:spPr>
          <a:xfrm>
            <a:off x="539750" y="-1"/>
            <a:ext cx="7632700" cy="66610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pPr/>
            <a:r>
              <a:t>Affrontare i DMS è possibile e fattibile</a:t>
            </a:r>
          </a:p>
        </p:txBody>
      </p:sp>
      <p:pic>
        <p:nvPicPr>
          <p:cNvPr id="27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2139701"/>
            <a:ext cx="3240360" cy="2162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 Placeholder 9"/>
          <p:cNvSpPr txBox="1"/>
          <p:nvPr>
            <p:ph type="sldNum" sz="quarter" idx="2"/>
          </p:nvPr>
        </p:nvSpPr>
        <p:spPr>
          <a:xfrm>
            <a:off x="9011693" y="4937597"/>
            <a:ext cx="130723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19972" t="0" r="19972" b="0"/>
          <a:stretch>
            <a:fillRect/>
          </a:stretch>
        </p:blipFill>
        <p:spPr>
          <a:xfrm>
            <a:off x="4211959" y="771549"/>
            <a:ext cx="3744419" cy="350714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Content Placeholder 2"/>
          <p:cNvSpPr txBox="1"/>
          <p:nvPr>
            <p:ph type="body" sz="half" idx="1"/>
          </p:nvPr>
        </p:nvSpPr>
        <p:spPr>
          <a:xfrm>
            <a:off x="529516" y="915987"/>
            <a:ext cx="7642884" cy="1439739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b="0" sz="1800"/>
            </a:pPr>
            <a:r>
              <a:t>L'educazione/formazione è efficace per aumentare la conoscenza e la consapevolezza.</a:t>
            </a:r>
          </a:p>
          <a:p>
            <a:pPr>
              <a:defRPr b="0" sz="1800"/>
            </a:pPr>
          </a:p>
          <a:p>
            <a:pPr algn="just">
              <a:defRPr b="0" sz="1800"/>
            </a:pPr>
            <a:r>
              <a:t>Esercizi, movimento, attività fisica hanno un rapido successo nella prevenzione o riduzione dei DMS.</a:t>
            </a:r>
          </a:p>
        </p:txBody>
      </p:sp>
      <p:sp>
        <p:nvSpPr>
          <p:cNvPr id="285" name="Title 1"/>
          <p:cNvSpPr txBox="1"/>
          <p:nvPr>
            <p:ph type="title"/>
          </p:nvPr>
        </p:nvSpPr>
        <p:spPr>
          <a:xfrm>
            <a:off x="539749" y="-1"/>
            <a:ext cx="8214281" cy="666103"/>
          </a:xfrm>
          <a:prstGeom prst="rect">
            <a:avLst/>
          </a:prstGeom>
        </p:spPr>
        <p:txBody>
          <a:bodyPr lIns="0" tIns="0" rIns="0" bIns="0"/>
          <a:lstStyle>
            <a:lvl1pPr defTabSz="322325">
              <a:defRPr sz="2256"/>
            </a:lvl1pPr>
          </a:lstStyle>
          <a:p>
            <a:pPr/>
            <a:r>
              <a:t>Prevenzione dei DMS nelle scuole / formazione professionale</a:t>
            </a:r>
          </a:p>
        </p:txBody>
      </p:sp>
      <p:pic>
        <p:nvPicPr>
          <p:cNvPr id="28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64088" y="2283717"/>
            <a:ext cx="3096345" cy="206423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Content Placeholder 2"/>
          <p:cNvSpPr txBox="1"/>
          <p:nvPr/>
        </p:nvSpPr>
        <p:spPr>
          <a:xfrm>
            <a:off x="539551" y="2211709"/>
            <a:ext cx="4824538" cy="201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342900">
              <a:spcBef>
                <a:spcPts val="400"/>
              </a:spcBef>
              <a:defRPr>
                <a:solidFill>
                  <a:schemeClr val="accent1"/>
                </a:solidFill>
              </a:defRPr>
            </a:pPr>
          </a:p>
          <a:p>
            <a:pPr marL="188999" indent="-188999" defTabSz="342900">
              <a:spcBef>
                <a:spcPts val="400"/>
              </a:spcBef>
              <a:buClr>
                <a:schemeClr val="accent1"/>
              </a:buClr>
              <a:buSzPct val="100000"/>
              <a:buChar char="▪"/>
              <a:defRPr>
                <a:solidFill>
                  <a:schemeClr val="accent1"/>
                </a:solidFill>
              </a:defRPr>
            </a:pPr>
            <a:r>
              <a:t>Le attrezzature ergonomiche oltre alla formazione hanno un effetto positivo. </a:t>
            </a:r>
          </a:p>
          <a:p>
            <a:pPr marL="188999" indent="-188999" defTabSz="342900">
              <a:spcBef>
                <a:spcPts val="400"/>
              </a:spcBef>
              <a:buClr>
                <a:schemeClr val="accent1"/>
              </a:buClr>
              <a:buSzPct val="100000"/>
              <a:buChar char="▪"/>
              <a:defRPr>
                <a:solidFill>
                  <a:schemeClr val="accent1"/>
                </a:solidFill>
              </a:defRPr>
            </a:pPr>
          </a:p>
          <a:p>
            <a:pPr marL="188999" indent="-188999" defTabSz="342900">
              <a:spcBef>
                <a:spcPts val="400"/>
              </a:spcBef>
              <a:buClr>
                <a:schemeClr val="accent1"/>
              </a:buClr>
              <a:buSzPct val="100000"/>
              <a:buChar char="▪"/>
              <a:defRPr>
                <a:solidFill>
                  <a:schemeClr val="accent1"/>
                </a:solidFill>
              </a:defRPr>
            </a:pPr>
            <a:r>
              <a:t>I programmi di educazione alla prevenzione e l'attività fisica moderata possono ridurre efficacemente gli incidenti e le lesioni.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Number Placeholder 9"/>
          <p:cNvSpPr txBox="1"/>
          <p:nvPr>
            <p:ph type="sldNum" sz="quarter" idx="2"/>
          </p:nvPr>
        </p:nvSpPr>
        <p:spPr>
          <a:xfrm>
            <a:off x="9011693" y="4937597"/>
            <a:ext cx="130723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9972" t="0" r="19972" b="0"/>
          <a:stretch>
            <a:fillRect/>
          </a:stretch>
        </p:blipFill>
        <p:spPr>
          <a:xfrm>
            <a:off x="4211959" y="876992"/>
            <a:ext cx="3744419" cy="3507142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Content Placeholder 2"/>
          <p:cNvSpPr txBox="1"/>
          <p:nvPr>
            <p:ph type="body" sz="half" idx="1"/>
          </p:nvPr>
        </p:nvSpPr>
        <p:spPr>
          <a:xfrm>
            <a:off x="429468" y="729071"/>
            <a:ext cx="7638884" cy="1788706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defRPr b="0" sz="1700"/>
            </a:pPr>
            <a:r>
              <a:t>I settori della salute pubblica, dell'istruzione e della salute sul lavoro devono lavorare insieme per prevenire i DMS e promuovere la salute muscoloscheletrica tra i bambini e i giovani.</a:t>
            </a:r>
          </a:p>
          <a:p>
            <a:pPr algn="just">
              <a:defRPr b="0" sz="1700"/>
            </a:pPr>
            <a:r>
              <a:t>Le azioni per raggiungere questo obiettivo comprendono la promozione dell'attività fisica, del gioco e dello sport nel contesto delle scuole e l'integrazione della salute e della sicurezza nell'istruzione.</a:t>
            </a:r>
          </a:p>
        </p:txBody>
      </p:sp>
      <p:sp>
        <p:nvSpPr>
          <p:cNvPr id="294" name="Title 1"/>
          <p:cNvSpPr txBox="1"/>
          <p:nvPr>
            <p:ph type="title"/>
          </p:nvPr>
        </p:nvSpPr>
        <p:spPr>
          <a:xfrm>
            <a:off x="539749" y="-1"/>
            <a:ext cx="7632701" cy="66610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pPr/>
            <a:r>
              <a:t>Lavorare insieme!!!</a:t>
            </a:r>
          </a:p>
        </p:txBody>
      </p:sp>
      <p:pic>
        <p:nvPicPr>
          <p:cNvPr id="29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4088" y="2580746"/>
            <a:ext cx="3024337" cy="2016226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Content Placeholder 2"/>
          <p:cNvSpPr txBox="1"/>
          <p:nvPr/>
        </p:nvSpPr>
        <p:spPr>
          <a:xfrm>
            <a:off x="539551" y="2283717"/>
            <a:ext cx="4536506" cy="344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342900">
              <a:spcBef>
                <a:spcPts val="400"/>
              </a:spcBef>
              <a:defRPr>
                <a:solidFill>
                  <a:schemeClr val="accent1"/>
                </a:solidFill>
              </a:defRPr>
            </a:pPr>
          </a:p>
          <a:p>
            <a:pPr lvl="1" marL="323999" indent="-134999" defTabSz="342900">
              <a:buSzPct val="100000"/>
              <a:buFont typeface="Arial"/>
              <a:buChar char="•"/>
              <a:defRPr sz="1400"/>
            </a:pPr>
            <a:r>
              <a:t>Esempi pratici includono:</a:t>
            </a:r>
          </a:p>
          <a:p>
            <a:pPr lvl="1" marL="323999" indent="-134999" defTabSz="342900">
              <a:buSzPct val="100000"/>
              <a:buFont typeface="Arial"/>
              <a:buChar char="•"/>
              <a:defRPr sz="1400"/>
            </a:pPr>
            <a:r>
              <a:t>"Moving School" - Austria</a:t>
            </a:r>
          </a:p>
          <a:p>
            <a:pPr lvl="1" marL="323999" indent="-134999" defTabSz="342900">
              <a:buSzPct val="100000"/>
              <a:buFont typeface="Arial"/>
              <a:buChar char="•"/>
              <a:defRPr sz="1400"/>
            </a:pPr>
            <a:r>
              <a:t>"Scuole in movimento" - Finlandia</a:t>
            </a:r>
          </a:p>
          <a:p>
            <a:pPr lvl="1" marL="323999" indent="-134999" defTabSz="342900">
              <a:buSzPct val="100000"/>
              <a:buFont typeface="Arial"/>
              <a:buChar char="•"/>
              <a:defRPr sz="1400"/>
            </a:pPr>
            <a:r>
              <a:t>"Educazione fisica quotidiana come parte della promozione della salute nelle scuole" - Ungheria</a:t>
            </a:r>
          </a:p>
          <a:p>
            <a:pPr lvl="1" marL="323999" indent="-134999" defTabSz="342900">
              <a:buSzPct val="100000"/>
              <a:buFont typeface="Arial"/>
              <a:buChar char="•"/>
              <a:defRPr sz="1400"/>
            </a:pPr>
            <a:r>
              <a:t>Integrazione della SSL (e più specificamente della salute muscoloscheletrica) nell'istruzione - EU-OSHA</a:t>
            </a:r>
          </a:p>
          <a:p>
            <a:pPr defTabSz="342900">
              <a:spcBef>
                <a:spcPts val="400"/>
              </a:spcBef>
              <a:defRPr b="1" sz="1300">
                <a:solidFill>
                  <a:schemeClr val="accent1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Number Placeholder 9"/>
          <p:cNvSpPr txBox="1"/>
          <p:nvPr>
            <p:ph type="sldNum" sz="quarter" idx="2"/>
          </p:nvPr>
        </p:nvSpPr>
        <p:spPr>
          <a:xfrm>
            <a:off x="9011693" y="4937597"/>
            <a:ext cx="130723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9972" t="0" r="19972" b="0"/>
          <a:stretch>
            <a:fillRect/>
          </a:stretch>
        </p:blipFill>
        <p:spPr>
          <a:xfrm>
            <a:off x="4211959" y="876992"/>
            <a:ext cx="3744419" cy="350714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Content Placeholder 2"/>
          <p:cNvSpPr txBox="1"/>
          <p:nvPr>
            <p:ph type="body" idx="1"/>
          </p:nvPr>
        </p:nvSpPr>
        <p:spPr>
          <a:xfrm>
            <a:off x="528386" y="915988"/>
            <a:ext cx="7632701" cy="3743572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lnSpc>
                <a:spcPct val="88000"/>
              </a:lnSpc>
              <a:defRPr b="0" sz="1600"/>
            </a:pPr>
            <a:r>
              <a:t>Obiettivo: contrastare l'aumento dei problemi di salute negli studenti - in parte causati dalla quantità di tempo trascorso seduti e dalla mancanza di attività fisica - offrendo maggiori opportunità di esercizio fisico nelle scuole.</a:t>
            </a:r>
          </a:p>
          <a:p>
            <a:pPr algn="just">
              <a:lnSpc>
                <a:spcPct val="88000"/>
              </a:lnSpc>
              <a:defRPr b="0" sz="1600"/>
            </a:pPr>
          </a:p>
          <a:p>
            <a:pPr algn="just">
              <a:lnSpc>
                <a:spcPct val="88000"/>
              </a:lnSpc>
              <a:defRPr b="0" sz="1600"/>
            </a:pPr>
            <a:r>
              <a:t>L'attività fisica viene utilizzata per contribuire a migliorare la qualità educativa delle scuole.</a:t>
            </a:r>
          </a:p>
          <a:p>
            <a:pPr algn="just">
              <a:lnSpc>
                <a:spcPct val="88000"/>
              </a:lnSpc>
              <a:defRPr b="0" sz="1600"/>
            </a:pPr>
          </a:p>
          <a:p>
            <a:pPr algn="just">
              <a:lnSpc>
                <a:spcPct val="88000"/>
              </a:lnSpc>
              <a:defRPr b="0" sz="1600"/>
            </a:pPr>
            <a:r>
              <a:t>L'iniziativa è diffusa in tutto il paese.</a:t>
            </a:r>
          </a:p>
          <a:p>
            <a:pPr algn="just">
              <a:lnSpc>
                <a:spcPct val="88000"/>
              </a:lnSpc>
              <a:defRPr b="0" sz="1600"/>
            </a:pPr>
          </a:p>
          <a:p>
            <a:pPr algn="just">
              <a:lnSpc>
                <a:spcPct val="88000"/>
              </a:lnSpc>
              <a:defRPr b="0" sz="1600"/>
            </a:pPr>
            <a:r>
              <a:t>Sostenuta dai principali stakeholder, in particolare</a:t>
            </a:r>
          </a:p>
          <a:p>
            <a:pPr algn="just">
              <a:lnSpc>
                <a:spcPct val="88000"/>
              </a:lnSpc>
              <a:defRPr b="0" sz="1600"/>
            </a:pPr>
            <a:r>
              <a:t>le autorità scolastiche statali, </a:t>
            </a:r>
          </a:p>
          <a:p>
            <a:pPr algn="just">
              <a:lnSpc>
                <a:spcPct val="88000"/>
              </a:lnSpc>
              <a:defRPr b="0" sz="1600"/>
            </a:pPr>
            <a:r>
              <a:t>il settore della sicurezza e della salute sul lavoro, ad esempio l'Ufficio austriaco per l'indennizzo dei lavoratori (AUVA)</a:t>
            </a:r>
          </a:p>
          <a:p>
            <a:pPr algn="just">
              <a:lnSpc>
                <a:spcPct val="88000"/>
              </a:lnSpc>
              <a:defRPr b="0" sz="1600"/>
            </a:pPr>
          </a:p>
          <a:p>
            <a:pPr algn="just">
              <a:lnSpc>
                <a:spcPct val="88000"/>
              </a:lnSpc>
              <a:defRPr b="0" sz="1200"/>
            </a:pPr>
            <a:r>
              <a:t>Maggiori informazioni sono disponibili su: Il modello austriaco della Moving School: qualità della scuola significa permettere ai bambini di vivere il loro naturale </a:t>
            </a:r>
          </a:p>
        </p:txBody>
      </p:sp>
      <p:sp>
        <p:nvSpPr>
          <p:cNvPr id="301" name="Title 1"/>
          <p:cNvSpPr txBox="1"/>
          <p:nvPr>
            <p:ph type="title"/>
          </p:nvPr>
        </p:nvSpPr>
        <p:spPr>
          <a:xfrm>
            <a:off x="539748" y="-1"/>
            <a:ext cx="7632653" cy="66610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pPr/>
            <a:r>
              <a:t>Esempio 1 - "Moving School" - Austria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lide Number Placeholder 9"/>
          <p:cNvSpPr txBox="1"/>
          <p:nvPr>
            <p:ph type="sldNum" sz="quarter" idx="2"/>
          </p:nvPr>
        </p:nvSpPr>
        <p:spPr>
          <a:xfrm>
            <a:off x="9011693" y="4937597"/>
            <a:ext cx="130723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9972" t="0" r="19972" b="0"/>
          <a:stretch>
            <a:fillRect/>
          </a:stretch>
        </p:blipFill>
        <p:spPr>
          <a:xfrm>
            <a:off x="4211959" y="876992"/>
            <a:ext cx="3744419" cy="3507142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Content Placeholder 2"/>
          <p:cNvSpPr txBox="1"/>
          <p:nvPr>
            <p:ph type="body" idx="1"/>
          </p:nvPr>
        </p:nvSpPr>
        <p:spPr>
          <a:xfrm>
            <a:off x="515651" y="756855"/>
            <a:ext cx="7793613" cy="344193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b="0" sz="1800"/>
            </a:pPr>
            <a:r>
              <a:t>Obiettivo: aumentare l'attività fisica dei bambini e dei giovani durante il periodo scolastico attraverso la cultura scolastica per rendere la vita scolastica quotidiana più attiva.</a:t>
            </a:r>
          </a:p>
          <a:p>
            <a:pPr>
              <a:defRPr b="0" sz="1800"/>
            </a:pPr>
            <a:r>
              <a:t>L'obiettivo generale è quello di aumentare l'attività fisica durante la vita scolastica quotidiana. </a:t>
            </a:r>
          </a:p>
          <a:p>
            <a:pPr>
              <a:defRPr b="0" sz="1800"/>
            </a:pPr>
            <a:r>
              <a:t>Questo dovrebbe portare a sviluppi positivi come una migliore forma fisica, la promozione dell'apprendimento e un migliore clima sociale.</a:t>
            </a:r>
          </a:p>
        </p:txBody>
      </p:sp>
      <p:sp>
        <p:nvSpPr>
          <p:cNvPr id="306" name="Title 1"/>
          <p:cNvSpPr txBox="1"/>
          <p:nvPr>
            <p:ph type="title"/>
          </p:nvPr>
        </p:nvSpPr>
        <p:spPr>
          <a:xfrm>
            <a:off x="539749" y="-1"/>
            <a:ext cx="7632701" cy="66610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pPr/>
            <a:r>
              <a:t>Esempio 2 - "Scuole in movimento" - Finlandia</a:t>
            </a:r>
          </a:p>
        </p:txBody>
      </p:sp>
      <p:pic>
        <p:nvPicPr>
          <p:cNvPr id="30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4826" y="2738440"/>
            <a:ext cx="2736355" cy="1824237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Content Placeholder 2"/>
          <p:cNvSpPr txBox="1"/>
          <p:nvPr/>
        </p:nvSpPr>
        <p:spPr>
          <a:xfrm>
            <a:off x="600756" y="2852489"/>
            <a:ext cx="4752529" cy="182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indent="188999" defTabSz="342900">
              <a:defRPr sz="1600"/>
            </a:pPr>
          </a:p>
          <a:p>
            <a:pPr marL="188999" indent="-188999" defTabSz="342900">
              <a:spcBef>
                <a:spcPts val="400"/>
              </a:spcBef>
              <a:buClr>
                <a:schemeClr val="accent1"/>
              </a:buClr>
              <a:buSzPct val="100000"/>
              <a:buChar char="▪"/>
              <a:defRPr>
                <a:solidFill>
                  <a:schemeClr val="accent1"/>
                </a:solidFill>
              </a:defRPr>
            </a:pPr>
            <a:r>
              <a:t>Da un progetto pilota nel 2010, è diventato un programma nazionale utilizzato da più del 90% delle scuole complete finlandesi.</a:t>
            </a:r>
          </a:p>
          <a:p>
            <a:pPr marL="188999" indent="-188999" defTabSz="342900">
              <a:spcBef>
                <a:spcPts val="400"/>
              </a:spcBef>
              <a:buClr>
                <a:schemeClr val="accent1"/>
              </a:buClr>
              <a:buSzPct val="100000"/>
              <a:buChar char="▪"/>
              <a:defRPr sz="1200">
                <a:solidFill>
                  <a:schemeClr val="accent1"/>
                </a:solidFill>
              </a:defRPr>
            </a:pPr>
            <a:r>
              <a:t>Maggiori informazioni sono disponibili su: Scuole e studenti in movimento - Un'iniziativa finlandese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lide Number Placeholder 9"/>
          <p:cNvSpPr txBox="1"/>
          <p:nvPr>
            <p:ph type="sldNum" sz="quarter" idx="2"/>
          </p:nvPr>
        </p:nvSpPr>
        <p:spPr>
          <a:xfrm>
            <a:off x="9011693" y="4937597"/>
            <a:ext cx="130723" cy="1545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19972" t="0" r="19972" b="0"/>
          <a:stretch>
            <a:fillRect/>
          </a:stretch>
        </p:blipFill>
        <p:spPr>
          <a:xfrm>
            <a:off x="4211959" y="876992"/>
            <a:ext cx="3744419" cy="3507142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Content Placeholder 2"/>
          <p:cNvSpPr txBox="1"/>
          <p:nvPr>
            <p:ph type="body" idx="1"/>
          </p:nvPr>
        </p:nvSpPr>
        <p:spPr>
          <a:xfrm>
            <a:off x="539748" y="915987"/>
            <a:ext cx="7632653" cy="3502926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lnSpc>
                <a:spcPct val="90000"/>
              </a:lnSpc>
              <a:defRPr b="0" sz="1800"/>
            </a:pPr>
            <a:r>
              <a:t>Obiettivo: ridurre l'inattività fisica tra gli studenti per mitigare - tra gli altri - i DMS.</a:t>
            </a:r>
          </a:p>
          <a:p>
            <a:pPr algn="just">
              <a:lnSpc>
                <a:spcPct val="90000"/>
              </a:lnSpc>
              <a:defRPr b="0" sz="1800"/>
            </a:pPr>
          </a:p>
          <a:p>
            <a:pPr algn="just">
              <a:lnSpc>
                <a:spcPct val="90000"/>
              </a:lnSpc>
              <a:defRPr b="0" sz="1800"/>
            </a:pPr>
            <a:r>
              <a:t>Implementazione dell'educazione fisica quotidiana per tutti gli scolari nelle scuole ungheresi.</a:t>
            </a:r>
          </a:p>
          <a:p>
            <a:pPr algn="just">
              <a:lnSpc>
                <a:spcPct val="90000"/>
              </a:lnSpc>
              <a:defRPr b="0" sz="1800"/>
            </a:pPr>
          </a:p>
          <a:p>
            <a:pPr algn="just">
              <a:lnSpc>
                <a:spcPct val="90000"/>
              </a:lnSpc>
              <a:defRPr b="0" sz="1800"/>
            </a:pPr>
            <a:r>
              <a:t>La classe di educazione fisica contribuisce al miglioramento della salute fisica, mentale ed emotiva di tutti gli studenti, al rendimento accademico, all'integrazione e al benessere sociale.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b="0" sz="1600"/>
            </a:pP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b="0" sz="1400"/>
            </a:pPr>
            <a:r>
              <a:t>Maggiori informazioni sono disponibili presso: Applicazione di esercizi speciali nell'educazione fisica.Il programma di prevenzione ungherese &amp; Educazione fisica quotidiana come parte della promozione olistica della salute nelle scuole ungheresi</a:t>
            </a:r>
          </a:p>
        </p:txBody>
      </p:sp>
      <p:sp>
        <p:nvSpPr>
          <p:cNvPr id="313" name="Title 1"/>
          <p:cNvSpPr txBox="1"/>
          <p:nvPr>
            <p:ph type="title"/>
          </p:nvPr>
        </p:nvSpPr>
        <p:spPr>
          <a:xfrm>
            <a:off x="539749" y="-1"/>
            <a:ext cx="7632701" cy="666103"/>
          </a:xfrm>
          <a:prstGeom prst="rect">
            <a:avLst/>
          </a:prstGeom>
        </p:spPr>
        <p:txBody>
          <a:bodyPr lIns="0" tIns="0" rIns="0" bIns="0"/>
          <a:lstStyle>
            <a:lvl1pPr defTabSz="322325">
              <a:defRPr sz="2256"/>
            </a:lvl1pPr>
          </a:lstStyle>
          <a:p>
            <a:pPr/>
            <a:r>
              <a:t>Esempio 3 - "Educazione fisica quotidiana come parte della promozione della salute nelle scuole" - Ungheria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WC2018-19_Template_16-9">
  <a:themeElements>
    <a:clrScheme name="HWC2018-19_Template_16-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00FF"/>
      </a:hlink>
      <a:folHlink>
        <a:srgbClr val="FF00FF"/>
      </a:folHlink>
    </a:clrScheme>
    <a:fontScheme name="HWC2018-19_Template_16-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WC2018-19_Template_16-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7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WC2018-19_Template_16-9">
  <a:themeElements>
    <a:clrScheme name="HWC2018-19_Template_16-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00FF"/>
      </a:hlink>
      <a:folHlink>
        <a:srgbClr val="FF00FF"/>
      </a:folHlink>
    </a:clrScheme>
    <a:fontScheme name="HWC2018-19_Template_16-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WC2018-19_Template_16-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7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